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620" r:id="rId5"/>
    <p:sldId id="694" r:id="rId6"/>
    <p:sldId id="676" r:id="rId7"/>
    <p:sldId id="700" r:id="rId8"/>
    <p:sldId id="701" r:id="rId9"/>
    <p:sldId id="556" r:id="rId10"/>
    <p:sldId id="698" r:id="rId11"/>
    <p:sldId id="699" r:id="rId12"/>
    <p:sldId id="674" r:id="rId13"/>
    <p:sldId id="693" r:id="rId14"/>
    <p:sldId id="696" r:id="rId15"/>
    <p:sldId id="702" r:id="rId16"/>
    <p:sldId id="697" r:id="rId17"/>
    <p:sldId id="554" r:id="rId18"/>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448" userDrawn="1">
          <p15:clr>
            <a:srgbClr val="A4A3A4"/>
          </p15:clr>
        </p15:guide>
        <p15:guide id="3" orient="horz" pos="163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9"/>
    <a:srgbClr val="8AB7E9"/>
    <a:srgbClr val="0070C0"/>
    <a:srgbClr val="808184"/>
    <a:srgbClr val="A0A0A0"/>
    <a:srgbClr val="FFFF99"/>
    <a:srgbClr val="D1841D"/>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E77EC-4CA3-4A86-920E-ABBF2F410F2A}" v="184" dt="2021-05-26T20:41:36.670"/>
  </p1510:revLst>
</p1510:revInfo>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76" autoAdjust="0"/>
    <p:restoredTop sz="99825" autoAdjust="0"/>
  </p:normalViewPr>
  <p:slideViewPr>
    <p:cSldViewPr>
      <p:cViewPr varScale="1">
        <p:scale>
          <a:sx n="114" d="100"/>
          <a:sy n="114" d="100"/>
        </p:scale>
        <p:origin x="2304" y="84"/>
      </p:cViewPr>
      <p:guideLst>
        <p:guide orient="horz" pos="2160"/>
        <p:guide pos="2448"/>
        <p:guide orient="horz" pos="1632"/>
      </p:guideLst>
    </p:cSldViewPr>
  </p:slideViewPr>
  <p:notesTextViewPr>
    <p:cViewPr>
      <p:scale>
        <a:sx n="3" d="2"/>
        <a:sy n="3" d="2"/>
      </p:scale>
      <p:origin x="0" y="0"/>
    </p:cViewPr>
  </p:notesTextViewPr>
  <p:sorterViewPr>
    <p:cViewPr varScale="1">
      <p:scale>
        <a:sx n="1" d="1"/>
        <a:sy n="1" d="1"/>
      </p:scale>
      <p:origin x="0" y="-6184"/>
    </p:cViewPr>
  </p:sorterViewPr>
  <p:notesViewPr>
    <p:cSldViewPr>
      <p:cViewPr varScale="1">
        <p:scale>
          <a:sx n="65" d="100"/>
          <a:sy n="65" d="100"/>
        </p:scale>
        <p:origin x="-26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tint val="4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4D3-46CA-92A2-579247AE2AAA}"/>
              </c:ext>
            </c:extLst>
          </c:dPt>
          <c:dPt>
            <c:idx val="1"/>
            <c:bubble3D val="0"/>
            <c:spPr>
              <a:solidFill>
                <a:schemeClr val="accent4">
                  <a:tint val="62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4D3-46CA-92A2-579247AE2AAA}"/>
              </c:ext>
            </c:extLst>
          </c:dPt>
          <c:dPt>
            <c:idx val="2"/>
            <c:bubble3D val="0"/>
            <c:spPr>
              <a:solidFill>
                <a:schemeClr val="accent4">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4D3-46CA-92A2-579247AE2AAA}"/>
              </c:ext>
            </c:extLst>
          </c:dPt>
          <c:dPt>
            <c:idx val="3"/>
            <c:bubble3D val="0"/>
            <c:spPr>
              <a:solidFill>
                <a:schemeClr val="accent4">
                  <a:tint val="9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C4D3-46CA-92A2-579247AE2AAA}"/>
              </c:ext>
            </c:extLst>
          </c:dPt>
          <c:dPt>
            <c:idx val="4"/>
            <c:bubble3D val="0"/>
            <c:spPr>
              <a:solidFill>
                <a:schemeClr val="accent4">
                  <a:shade val="92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4D3-46CA-92A2-579247AE2AAA}"/>
              </c:ext>
            </c:extLst>
          </c:dPt>
          <c:dPt>
            <c:idx val="5"/>
            <c:bubble3D val="0"/>
            <c:spPr>
              <a:solidFill>
                <a:schemeClr val="accent4">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220C-48F7-BA7E-8953E3BA9A21}"/>
              </c:ext>
            </c:extLst>
          </c:dPt>
          <c:dPt>
            <c:idx val="6"/>
            <c:bubble3D val="0"/>
            <c:spPr>
              <a:solidFill>
                <a:schemeClr val="accent4">
                  <a:shade val="61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C4D3-46CA-92A2-579247AE2AAA}"/>
              </c:ext>
            </c:extLst>
          </c:dPt>
          <c:dPt>
            <c:idx val="7"/>
            <c:bubble3D val="0"/>
            <c:spPr>
              <a:solidFill>
                <a:schemeClr val="accent4">
                  <a:shade val="4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4D3-46CA-92A2-579247AE2AAA}"/>
              </c:ext>
            </c:extLst>
          </c:dPt>
          <c:dLbls>
            <c:dLbl>
              <c:idx val="0"/>
              <c:spPr>
                <a:noFill/>
                <a:ln>
                  <a:noFill/>
                </a:ln>
                <a:effectLst/>
              </c:spPr>
              <c:txPr>
                <a:bodyPr rot="0" spcFirstLastPara="1" vertOverflow="ellipsis" vert="horz" wrap="square" anchor="ctr" anchorCtr="1"/>
                <a:lstStyle/>
                <a:p>
                  <a:pPr>
                    <a:defRPr sz="900" b="1" i="0" u="none" strike="noStrike" kern="1200" spc="0" baseline="0">
                      <a:solidFill>
                        <a:schemeClr val="accent4">
                          <a:tint val="46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C4D3-46CA-92A2-579247AE2AAA}"/>
                </c:ext>
              </c:extLst>
            </c:dLbl>
            <c:dLbl>
              <c:idx val="1"/>
              <c:spPr>
                <a:noFill/>
                <a:ln>
                  <a:noFill/>
                </a:ln>
                <a:effectLst/>
              </c:spPr>
              <c:txPr>
                <a:bodyPr rot="0" spcFirstLastPara="1" vertOverflow="ellipsis" vert="horz" wrap="square" anchor="ctr" anchorCtr="1"/>
                <a:lstStyle/>
                <a:p>
                  <a:pPr>
                    <a:defRPr sz="900" b="1" i="0" u="none" strike="noStrike" kern="1200" spc="0" baseline="0">
                      <a:solidFill>
                        <a:schemeClr val="accent4">
                          <a:tint val="62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C4D3-46CA-92A2-579247AE2AAA}"/>
                </c:ext>
              </c:extLst>
            </c:dLbl>
            <c:dLbl>
              <c:idx val="2"/>
              <c:spPr>
                <a:noFill/>
                <a:ln>
                  <a:noFill/>
                </a:ln>
                <a:effectLst/>
              </c:spPr>
              <c:txPr>
                <a:bodyPr rot="0" spcFirstLastPara="1" vertOverflow="ellipsis" vert="horz" wrap="square" anchor="ctr" anchorCtr="1"/>
                <a:lstStyle/>
                <a:p>
                  <a:pPr>
                    <a:defRPr sz="900" b="1" i="0" u="none" strike="noStrike" kern="1200" spc="0" baseline="0">
                      <a:solidFill>
                        <a:schemeClr val="accent4">
                          <a:tint val="77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C4D3-46CA-92A2-579247AE2AAA}"/>
                </c:ext>
              </c:extLst>
            </c:dLbl>
            <c:dLbl>
              <c:idx val="3"/>
              <c:spPr>
                <a:noFill/>
                <a:ln>
                  <a:noFill/>
                </a:ln>
                <a:effectLst/>
              </c:spPr>
              <c:txPr>
                <a:bodyPr rot="0" spcFirstLastPara="1" vertOverflow="ellipsis" vert="horz" wrap="square" anchor="ctr" anchorCtr="1"/>
                <a:lstStyle/>
                <a:p>
                  <a:pPr>
                    <a:defRPr sz="900" b="1" i="0" u="none" strike="noStrike" kern="1200" spc="0" baseline="0">
                      <a:solidFill>
                        <a:schemeClr val="accent4">
                          <a:tint val="93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C4D3-46CA-92A2-579247AE2AAA}"/>
                </c:ext>
              </c:extLst>
            </c:dLbl>
            <c:dLbl>
              <c:idx val="4"/>
              <c:spPr>
                <a:noFill/>
                <a:ln>
                  <a:noFill/>
                </a:ln>
                <a:effectLst/>
              </c:spPr>
              <c:txPr>
                <a:bodyPr rot="0" spcFirstLastPara="1" vertOverflow="ellipsis" vert="horz" wrap="square" anchor="ctr" anchorCtr="1"/>
                <a:lstStyle/>
                <a:p>
                  <a:pPr>
                    <a:defRPr sz="900" b="1" i="0" u="none" strike="noStrike" kern="1200" spc="0" baseline="0">
                      <a:solidFill>
                        <a:schemeClr val="accent4">
                          <a:shade val="92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C4D3-46CA-92A2-579247AE2AAA}"/>
                </c:ext>
              </c:extLst>
            </c:dLbl>
            <c:dLbl>
              <c:idx val="5"/>
              <c:layout>
                <c:manualLayout>
                  <c:x val="-4.5138888888888881E-2"/>
                  <c:y val="2.066351019345599E-2"/>
                </c:manualLayout>
              </c:layout>
              <c:spPr>
                <a:noFill/>
                <a:ln>
                  <a:noFill/>
                </a:ln>
                <a:effectLst/>
              </c:spPr>
              <c:txPr>
                <a:bodyPr rot="0" spcFirstLastPara="1" vertOverflow="ellipsis" vert="horz" wrap="square" anchor="ctr" anchorCtr="1"/>
                <a:lstStyle/>
                <a:p>
                  <a:pPr>
                    <a:defRPr sz="900" b="1" i="0" u="none" strike="noStrike" kern="1200" spc="0" baseline="0">
                      <a:solidFill>
                        <a:schemeClr val="accent4">
                          <a:shade val="76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20C-48F7-BA7E-8953E3BA9A21}"/>
                </c:ext>
              </c:extLst>
            </c:dLbl>
            <c:dLbl>
              <c:idx val="6"/>
              <c:spPr>
                <a:noFill/>
                <a:ln>
                  <a:noFill/>
                </a:ln>
                <a:effectLst/>
              </c:spPr>
              <c:txPr>
                <a:bodyPr rot="0" spcFirstLastPara="1" vertOverflow="ellipsis" vert="horz" wrap="square" anchor="ctr" anchorCtr="1"/>
                <a:lstStyle/>
                <a:p>
                  <a:pPr>
                    <a:defRPr sz="900" b="1" i="0" u="none" strike="noStrike" kern="1200" spc="0" baseline="0">
                      <a:solidFill>
                        <a:schemeClr val="accent4">
                          <a:shade val="61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C4D3-46CA-92A2-579247AE2AAA}"/>
                </c:ext>
              </c:extLst>
            </c:dLbl>
            <c:dLbl>
              <c:idx val="7"/>
              <c:spPr>
                <a:noFill/>
                <a:ln>
                  <a:noFill/>
                </a:ln>
                <a:effectLst/>
              </c:spPr>
              <c:txPr>
                <a:bodyPr rot="0" spcFirstLastPara="1" vertOverflow="ellipsis" vert="horz" wrap="square" anchor="ctr" anchorCtr="1"/>
                <a:lstStyle/>
                <a:p>
                  <a:pPr>
                    <a:defRPr sz="900" b="1" i="0" u="none" strike="noStrike" kern="1200" spc="0" baseline="0">
                      <a:solidFill>
                        <a:schemeClr val="accent4">
                          <a:shade val="45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C4D3-46CA-92A2-579247AE2AA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Consumer Dis.</c:v>
                </c:pt>
                <c:pt idx="1">
                  <c:v>Consumer Staples</c:v>
                </c:pt>
                <c:pt idx="2">
                  <c:v>Financials</c:v>
                </c:pt>
                <c:pt idx="3">
                  <c:v>Healthcare</c:v>
                </c:pt>
                <c:pt idx="4">
                  <c:v>Industrials</c:v>
                </c:pt>
                <c:pt idx="5">
                  <c:v>Information Tech</c:v>
                </c:pt>
                <c:pt idx="6">
                  <c:v>Utilities</c:v>
                </c:pt>
                <c:pt idx="7">
                  <c:v>Other</c:v>
                </c:pt>
              </c:strCache>
            </c:strRef>
          </c:cat>
          <c:val>
            <c:numRef>
              <c:f>Sheet1!$B$2:$B$9</c:f>
              <c:numCache>
                <c:formatCode>General</c:formatCode>
                <c:ptCount val="8"/>
                <c:pt idx="0">
                  <c:v>20</c:v>
                </c:pt>
                <c:pt idx="1">
                  <c:v>12</c:v>
                </c:pt>
                <c:pt idx="2">
                  <c:v>12</c:v>
                </c:pt>
                <c:pt idx="3">
                  <c:v>24</c:v>
                </c:pt>
                <c:pt idx="4">
                  <c:v>16</c:v>
                </c:pt>
                <c:pt idx="5">
                  <c:v>4</c:v>
                </c:pt>
                <c:pt idx="6">
                  <c:v>4</c:v>
                </c:pt>
                <c:pt idx="7">
                  <c:v>8</c:v>
                </c:pt>
              </c:numCache>
            </c:numRef>
          </c:val>
          <c:extLst>
            <c:ext xmlns:c16="http://schemas.microsoft.com/office/drawing/2014/chart" uri="{C3380CC4-5D6E-409C-BE32-E72D297353CC}">
              <c16:uniqueId val="{00000000-220C-48F7-BA7E-8953E3BA9A2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200" b="1" i="0" u="none" strike="noStrike" kern="1200" spc="0" baseline="0">
                <a:solidFill>
                  <a:schemeClr val="dk1"/>
                </a:solidFill>
                <a:latin typeface="+mn-lt"/>
                <a:ea typeface="+mn-ea"/>
                <a:cs typeface="+mn-cs"/>
              </a:defRPr>
            </a:pPr>
            <a:r>
              <a:rPr lang="en-US" b="1"/>
              <a:t>Cumulative Returns</a:t>
            </a:r>
          </a:p>
        </c:rich>
      </c:tx>
      <c:layout>
        <c:manualLayout>
          <c:xMode val="edge"/>
          <c:yMode val="edge"/>
          <c:x val="0.37622950819672124"/>
          <c:y val="1.367333645559126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0318262635773842"/>
          <c:y val="0.1275965637974141"/>
          <c:w val="0.86729695679791596"/>
          <c:h val="0.65450467915157773"/>
        </c:manualLayout>
      </c:layout>
      <c:lineChart>
        <c:grouping val="standard"/>
        <c:varyColors val="0"/>
        <c:ser>
          <c:idx val="0"/>
          <c:order val="0"/>
          <c:tx>
            <c:strRef>
              <c:f>Sheet1!$B$1</c:f>
              <c:strCache>
                <c:ptCount val="1"/>
                <c:pt idx="0">
                  <c:v>Portfolio </c:v>
                </c:pt>
              </c:strCache>
            </c:strRef>
          </c:tx>
          <c:spPr>
            <a:ln w="28575" cap="rnd">
              <a:solidFill>
                <a:schemeClr val="accent4">
                  <a:shade val="65000"/>
                </a:schemeClr>
              </a:solidFill>
              <a:round/>
            </a:ln>
            <a:effectLst/>
          </c:spPr>
          <c:marker>
            <c:symbol val="none"/>
          </c:marker>
          <c:cat>
            <c:numRef>
              <c:f>Sheet1!$A$2:$A$161</c:f>
              <c:numCache>
                <c:formatCode>[$-409]mmm\-yy;@</c:formatCode>
                <c:ptCount val="160"/>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numCache>
            </c:numRef>
          </c:cat>
          <c:val>
            <c:numRef>
              <c:f>Sheet1!$B$2:$B$161</c:f>
              <c:numCache>
                <c:formatCode>General</c:formatCode>
                <c:ptCount val="160"/>
                <c:pt idx="0">
                  <c:v>1000</c:v>
                </c:pt>
                <c:pt idx="1">
                  <c:v>927.20080000000007</c:v>
                </c:pt>
                <c:pt idx="2">
                  <c:v>919.45893313200008</c:v>
                </c:pt>
                <c:pt idx="3">
                  <c:v>905.08833721500525</c:v>
                </c:pt>
                <c:pt idx="4">
                  <c:v>946.76150054306311</c:v>
                </c:pt>
                <c:pt idx="5">
                  <c:v>984.62972406254153</c:v>
                </c:pt>
                <c:pt idx="6">
                  <c:v>896.93304663826837</c:v>
                </c:pt>
                <c:pt idx="7">
                  <c:v>906.62602268667865</c:v>
                </c:pt>
                <c:pt idx="8">
                  <c:v>957.89832334837695</c:v>
                </c:pt>
                <c:pt idx="9">
                  <c:v>893.68349219429149</c:v>
                </c:pt>
                <c:pt idx="10">
                  <c:v>698.52017622210838</c:v>
                </c:pt>
                <c:pt idx="11">
                  <c:v>638.45728708546767</c:v>
                </c:pt>
                <c:pt idx="12">
                  <c:v>688.2319555450274</c:v>
                </c:pt>
                <c:pt idx="13">
                  <c:v>641.44787425655204</c:v>
                </c:pt>
                <c:pt idx="14">
                  <c:v>561.39067235679852</c:v>
                </c:pt>
                <c:pt idx="15">
                  <c:v>606.36590662809465</c:v>
                </c:pt>
                <c:pt idx="16">
                  <c:v>724.88497400580877</c:v>
                </c:pt>
                <c:pt idx="17">
                  <c:v>774.14025146500899</c:v>
                </c:pt>
                <c:pt idx="18">
                  <c:v>759.84240882957079</c:v>
                </c:pt>
                <c:pt idx="19">
                  <c:v>828.60115627848575</c:v>
                </c:pt>
                <c:pt idx="20">
                  <c:v>860.82318480056608</c:v>
                </c:pt>
                <c:pt idx="21">
                  <c:v>883.18505959651327</c:v>
                </c:pt>
                <c:pt idx="22">
                  <c:v>873.91161647074989</c:v>
                </c:pt>
                <c:pt idx="23">
                  <c:v>913.51621767212157</c:v>
                </c:pt>
                <c:pt idx="24">
                  <c:v>948.03075623552138</c:v>
                </c:pt>
                <c:pt idx="25">
                  <c:v>908.4455424027559</c:v>
                </c:pt>
                <c:pt idx="26">
                  <c:v>964.56855214747634</c:v>
                </c:pt>
                <c:pt idx="27">
                  <c:v>1038.4846155057717</c:v>
                </c:pt>
                <c:pt idx="28">
                  <c:v>1076.8150826640897</c:v>
                </c:pt>
                <c:pt idx="29">
                  <c:v>992.36707413322006</c:v>
                </c:pt>
                <c:pt idx="30">
                  <c:v>940.60024179915911</c:v>
                </c:pt>
                <c:pt idx="31">
                  <c:v>989.08366938274514</c:v>
                </c:pt>
                <c:pt idx="32">
                  <c:v>934.8426211632933</c:v>
                </c:pt>
                <c:pt idx="33">
                  <c:v>1055.5287338306739</c:v>
                </c:pt>
                <c:pt idx="34">
                  <c:v>1112.821989080016</c:v>
                </c:pt>
                <c:pt idx="35">
                  <c:v>1120.30678825069</c:v>
                </c:pt>
                <c:pt idx="36">
                  <c:v>1192.6776445163182</c:v>
                </c:pt>
                <c:pt idx="37">
                  <c:v>1228.8782734537351</c:v>
                </c:pt>
                <c:pt idx="38">
                  <c:v>1257.4823370227032</c:v>
                </c:pt>
                <c:pt idx="39">
                  <c:v>1276.5003782897747</c:v>
                </c:pt>
                <c:pt idx="40">
                  <c:v>1336.9033549901442</c:v>
                </c:pt>
                <c:pt idx="41">
                  <c:v>1330.4248846565113</c:v>
                </c:pt>
                <c:pt idx="42">
                  <c:v>1347.7924698576021</c:v>
                </c:pt>
                <c:pt idx="43">
                  <c:v>1325.1705819265242</c:v>
                </c:pt>
                <c:pt idx="44">
                  <c:v>1274.8910304111828</c:v>
                </c:pt>
                <c:pt idx="45">
                  <c:v>1231.0752415026429</c:v>
                </c:pt>
                <c:pt idx="46">
                  <c:v>1381.2221022572712</c:v>
                </c:pt>
                <c:pt idx="47">
                  <c:v>1345.3729499044211</c:v>
                </c:pt>
                <c:pt idx="48">
                  <c:v>1322.7974645122968</c:v>
                </c:pt>
                <c:pt idx="49">
                  <c:v>1410.8746108893836</c:v>
                </c:pt>
                <c:pt idx="50">
                  <c:v>1456.9505133185557</c:v>
                </c:pt>
                <c:pt idx="51">
                  <c:v>1504.7259831011906</c:v>
                </c:pt>
                <c:pt idx="52">
                  <c:v>1497.9023517130233</c:v>
                </c:pt>
                <c:pt idx="53">
                  <c:v>1414.7949126168878</c:v>
                </c:pt>
                <c:pt idx="54">
                  <c:v>1453.6460051535037</c:v>
                </c:pt>
                <c:pt idx="55">
                  <c:v>1456.6887769714911</c:v>
                </c:pt>
                <c:pt idx="56">
                  <c:v>1529.6804076333538</c:v>
                </c:pt>
                <c:pt idx="57">
                  <c:v>1536.7296057816102</c:v>
                </c:pt>
                <c:pt idx="58">
                  <c:v>1536.4333243136155</c:v>
                </c:pt>
                <c:pt idx="59">
                  <c:v>1591.9932502912632</c:v>
                </c:pt>
                <c:pt idx="60">
                  <c:v>1632.2226441401376</c:v>
                </c:pt>
                <c:pt idx="61">
                  <c:v>1727.3113651643382</c:v>
                </c:pt>
                <c:pt idx="62">
                  <c:v>1763.8017803828548</c:v>
                </c:pt>
                <c:pt idx="63">
                  <c:v>1838.2251438060412</c:v>
                </c:pt>
                <c:pt idx="64">
                  <c:v>1871.4367251242136</c:v>
                </c:pt>
                <c:pt idx="65">
                  <c:v>1916.4084643433814</c:v>
                </c:pt>
                <c:pt idx="66">
                  <c:v>1889.0211123362542</c:v>
                </c:pt>
                <c:pt idx="67">
                  <c:v>2007.305569523191</c:v>
                </c:pt>
                <c:pt idx="68">
                  <c:v>1970.0150992443541</c:v>
                </c:pt>
                <c:pt idx="69">
                  <c:v>2022.3199198902546</c:v>
                </c:pt>
                <c:pt idx="70">
                  <c:v>2097.4563852658889</c:v>
                </c:pt>
                <c:pt idx="71">
                  <c:v>2164.7570688609921</c:v>
                </c:pt>
                <c:pt idx="72">
                  <c:v>2241.6369706791938</c:v>
                </c:pt>
                <c:pt idx="73">
                  <c:v>2173.3710550289179</c:v>
                </c:pt>
                <c:pt idx="74">
                  <c:v>2287.4475896372614</c:v>
                </c:pt>
                <c:pt idx="75">
                  <c:v>2319.8973815191007</c:v>
                </c:pt>
                <c:pt idx="76">
                  <c:v>2341.1726964255358</c:v>
                </c:pt>
                <c:pt idx="77">
                  <c:v>2397.1359435970003</c:v>
                </c:pt>
                <c:pt idx="78">
                  <c:v>2443.913126652471</c:v>
                </c:pt>
                <c:pt idx="79">
                  <c:v>2395.8384227554648</c:v>
                </c:pt>
                <c:pt idx="80">
                  <c:v>2470.956587890299</c:v>
                </c:pt>
                <c:pt idx="81">
                  <c:v>2490.4265639176415</c:v>
                </c:pt>
                <c:pt idx="82">
                  <c:v>2597.3136796997355</c:v>
                </c:pt>
                <c:pt idx="83">
                  <c:v>2775.6028103298659</c:v>
                </c:pt>
                <c:pt idx="84">
                  <c:v>2791.0670182691874</c:v>
                </c:pt>
                <c:pt idx="85">
                  <c:v>2658.8363107848591</c:v>
                </c:pt>
                <c:pt idx="86">
                  <c:v>2732.8792133320781</c:v>
                </c:pt>
                <c:pt idx="87">
                  <c:v>2712.7451357633545</c:v>
                </c:pt>
                <c:pt idx="88">
                  <c:v>2729.7388563918307</c:v>
                </c:pt>
                <c:pt idx="89">
                  <c:v>2717.8323158128592</c:v>
                </c:pt>
                <c:pt idx="90">
                  <c:v>2665.5701747305206</c:v>
                </c:pt>
                <c:pt idx="91">
                  <c:v>2734.1105137474015</c:v>
                </c:pt>
                <c:pt idx="92">
                  <c:v>2615.6134479814928</c:v>
                </c:pt>
                <c:pt idx="93">
                  <c:v>2673.8721972855556</c:v>
                </c:pt>
                <c:pt idx="94">
                  <c:v>2875.3249372756859</c:v>
                </c:pt>
                <c:pt idx="95">
                  <c:v>2862.0120747809674</c:v>
                </c:pt>
                <c:pt idx="96">
                  <c:v>2925.1110621004336</c:v>
                </c:pt>
                <c:pt idx="97">
                  <c:v>2704.5155664187669</c:v>
                </c:pt>
                <c:pt idx="98">
                  <c:v>2726.6705628874097</c:v>
                </c:pt>
                <c:pt idx="99">
                  <c:v>2965.1633875582875</c:v>
                </c:pt>
                <c:pt idx="100">
                  <c:v>2931.0677150556016</c:v>
                </c:pt>
                <c:pt idx="101">
                  <c:v>2969.5346115576313</c:v>
                </c:pt>
                <c:pt idx="102">
                  <c:v>2999.7810453693678</c:v>
                </c:pt>
                <c:pt idx="103">
                  <c:v>3169.1522829281766</c:v>
                </c:pt>
                <c:pt idx="104">
                  <c:v>3230.7031442542489</c:v>
                </c:pt>
                <c:pt idx="105">
                  <c:v>3225.6712427863017</c:v>
                </c:pt>
                <c:pt idx="106">
                  <c:v>3139.483887716046</c:v>
                </c:pt>
                <c:pt idx="107">
                  <c:v>3421.153735207035</c:v>
                </c:pt>
                <c:pt idx="108">
                  <c:v>3448.1825806816455</c:v>
                </c:pt>
                <c:pt idx="109">
                  <c:v>3525.8425487637573</c:v>
                </c:pt>
                <c:pt idx="110">
                  <c:v>3710.085805739815</c:v>
                </c:pt>
                <c:pt idx="111">
                  <c:v>3730.8002518710055</c:v>
                </c:pt>
                <c:pt idx="112">
                  <c:v>3783.7298612043501</c:v>
                </c:pt>
                <c:pt idx="113">
                  <c:v>3839.9884126994007</c:v>
                </c:pt>
                <c:pt idx="114">
                  <c:v>3864.3955821353447</c:v>
                </c:pt>
                <c:pt idx="115">
                  <c:v>3985.3959908449337</c:v>
                </c:pt>
                <c:pt idx="116">
                  <c:v>3989.5606449400866</c:v>
                </c:pt>
                <c:pt idx="117">
                  <c:v>4116.1657136953945</c:v>
                </c:pt>
                <c:pt idx="118">
                  <c:v>4138.2020184602343</c:v>
                </c:pt>
                <c:pt idx="119">
                  <c:v>4396.1085534378335</c:v>
                </c:pt>
                <c:pt idx="120">
                  <c:v>4497.6385121678768</c:v>
                </c:pt>
                <c:pt idx="121">
                  <c:v>4666.4690675822303</c:v>
                </c:pt>
                <c:pt idx="122">
                  <c:v>4505.5251083997364</c:v>
                </c:pt>
                <c:pt idx="123">
                  <c:v>4369.1452752276782</c:v>
                </c:pt>
                <c:pt idx="124">
                  <c:v>4308.0768578867655</c:v>
                </c:pt>
                <c:pt idx="125">
                  <c:v>4438.6892265719353</c:v>
                </c:pt>
                <c:pt idx="126">
                  <c:v>4453.6463027420723</c:v>
                </c:pt>
                <c:pt idx="127">
                  <c:v>4709.9634454867446</c:v>
                </c:pt>
                <c:pt idx="128">
                  <c:v>4780.687323623657</c:v>
                </c:pt>
                <c:pt idx="129">
                  <c:v>4880.9860467117041</c:v>
                </c:pt>
                <c:pt idx="130">
                  <c:v>4563.8207448330295</c:v>
                </c:pt>
                <c:pt idx="131">
                  <c:v>4810.8725797352445</c:v>
                </c:pt>
                <c:pt idx="132">
                  <c:v>4330.2009047006077</c:v>
                </c:pt>
                <c:pt idx="133">
                  <c:v>4777.6301717011502</c:v>
                </c:pt>
                <c:pt idx="134">
                  <c:v>5312.0790704474639</c:v>
                </c:pt>
                <c:pt idx="135">
                  <c:v>5364.676522195974</c:v>
                </c:pt>
                <c:pt idx="136">
                  <c:v>5574.2514731026558</c:v>
                </c:pt>
                <c:pt idx="137">
                  <c:v>5120.7772079785382</c:v>
                </c:pt>
                <c:pt idx="138">
                  <c:v>5599.599373497098</c:v>
                </c:pt>
                <c:pt idx="139">
                  <c:v>5785.7658941081318</c:v>
                </c:pt>
                <c:pt idx="140">
                  <c:v>5556.5435421807788</c:v>
                </c:pt>
                <c:pt idx="141">
                  <c:v>5827.8303211659058</c:v>
                </c:pt>
                <c:pt idx="142">
                  <c:v>5778.293763435996</c:v>
                </c:pt>
                <c:pt idx="143">
                  <c:v>6032.1109952984489</c:v>
                </c:pt>
                <c:pt idx="144">
                  <c:v>6219.5788051312138</c:v>
                </c:pt>
                <c:pt idx="145">
                  <c:v>6207.4264944954439</c:v>
                </c:pt>
                <c:pt idx="146">
                  <c:v>5655.9381349411869</c:v>
                </c:pt>
                <c:pt idx="147">
                  <c:v>5146.6190431371751</c:v>
                </c:pt>
                <c:pt idx="148">
                  <c:v>5788.3194743174063</c:v>
                </c:pt>
                <c:pt idx="149">
                  <c:v>6057.1889073947823</c:v>
                </c:pt>
                <c:pt idx="150">
                  <c:v>6117.8817849828456</c:v>
                </c:pt>
                <c:pt idx="151">
                  <c:v>6483.1663128784303</c:v>
                </c:pt>
                <c:pt idx="152">
                  <c:v>6910.5236654271439</c:v>
                </c:pt>
                <c:pt idx="153">
                  <c:v>6782.7005536997758</c:v>
                </c:pt>
                <c:pt idx="154">
                  <c:v>6592.6642061263265</c:v>
                </c:pt>
                <c:pt idx="155">
                  <c:v>7304.9051667891817</c:v>
                </c:pt>
                <c:pt idx="156">
                  <c:v>7576.8556761836662</c:v>
                </c:pt>
                <c:pt idx="157">
                  <c:v>7638.9331578128667</c:v>
                </c:pt>
                <c:pt idx="158">
                  <c:v>7711.0026322850026</c:v>
                </c:pt>
                <c:pt idx="159">
                  <c:v>8409.2104812268826</c:v>
                </c:pt>
              </c:numCache>
            </c:numRef>
          </c:val>
          <c:smooth val="0"/>
          <c:extLst>
            <c:ext xmlns:c16="http://schemas.microsoft.com/office/drawing/2014/chart" uri="{C3380CC4-5D6E-409C-BE32-E72D297353CC}">
              <c16:uniqueId val="{00000000-6701-4EF1-B246-EA660828DA3A}"/>
            </c:ext>
          </c:extLst>
        </c:ser>
        <c:ser>
          <c:idx val="1"/>
          <c:order val="1"/>
          <c:tx>
            <c:strRef>
              <c:f>Sheet1!$C$1</c:f>
              <c:strCache>
                <c:ptCount val="1"/>
                <c:pt idx="0">
                  <c:v>Refinitiv/S-Network US Large Cap ESG Best Practices Index</c:v>
                </c:pt>
              </c:strCache>
            </c:strRef>
          </c:tx>
          <c:spPr>
            <a:ln w="28575" cap="rnd">
              <a:solidFill>
                <a:schemeClr val="accent4"/>
              </a:solidFill>
              <a:round/>
            </a:ln>
            <a:effectLst/>
          </c:spPr>
          <c:marker>
            <c:symbol val="none"/>
          </c:marker>
          <c:cat>
            <c:numRef>
              <c:f>Sheet1!$A$2:$A$161</c:f>
              <c:numCache>
                <c:formatCode>[$-409]mmm\-yy;@</c:formatCode>
                <c:ptCount val="160"/>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numCache>
            </c:numRef>
          </c:cat>
          <c:val>
            <c:numRef>
              <c:f>Sheet1!$C$2:$C$161</c:f>
              <c:numCache>
                <c:formatCode>General</c:formatCode>
                <c:ptCount val="160"/>
                <c:pt idx="0">
                  <c:v>1000</c:v>
                </c:pt>
                <c:pt idx="1">
                  <c:v>954.72482881055032</c:v>
                </c:pt>
                <c:pt idx="2">
                  <c:v>929.87065686025869</c:v>
                </c:pt>
                <c:pt idx="3">
                  <c:v>925.84326654831341</c:v>
                </c:pt>
                <c:pt idx="4">
                  <c:v>969.47501902105</c:v>
                </c:pt>
                <c:pt idx="5">
                  <c:v>989.87572914024861</c:v>
                </c:pt>
                <c:pt idx="6">
                  <c:v>911.15394369769217</c:v>
                </c:pt>
                <c:pt idx="7">
                  <c:v>908.05985290388037</c:v>
                </c:pt>
                <c:pt idx="8">
                  <c:v>924.5853411108294</c:v>
                </c:pt>
                <c:pt idx="9">
                  <c:v>844.54476287091063</c:v>
                </c:pt>
                <c:pt idx="10">
                  <c:v>696.18057316763907</c:v>
                </c:pt>
                <c:pt idx="11">
                  <c:v>645.63023078873971</c:v>
                </c:pt>
                <c:pt idx="12">
                  <c:v>657.31676388536675</c:v>
                </c:pt>
                <c:pt idx="13">
                  <c:v>604.6766421506469</c:v>
                </c:pt>
                <c:pt idx="14">
                  <c:v>541.02967283794089</c:v>
                </c:pt>
                <c:pt idx="15">
                  <c:v>589.48009130104015</c:v>
                </c:pt>
                <c:pt idx="16">
                  <c:v>655.73421252853188</c:v>
                </c:pt>
                <c:pt idx="17">
                  <c:v>697.16459548567116</c:v>
                </c:pt>
                <c:pt idx="18">
                  <c:v>698.50367740299293</c:v>
                </c:pt>
                <c:pt idx="19">
                  <c:v>758.74207456251622</c:v>
                </c:pt>
                <c:pt idx="20">
                  <c:v>786.38600050722835</c:v>
                </c:pt>
                <c:pt idx="21">
                  <c:v>813.26908445346226</c:v>
                </c:pt>
                <c:pt idx="22">
                  <c:v>799.52320568095399</c:v>
                </c:pt>
                <c:pt idx="23">
                  <c:v>847.27364950545325</c:v>
                </c:pt>
                <c:pt idx="24">
                  <c:v>865.16865330966323</c:v>
                </c:pt>
                <c:pt idx="25">
                  <c:v>836.42911488714219</c:v>
                </c:pt>
                <c:pt idx="26">
                  <c:v>867.15698706568651</c:v>
                </c:pt>
                <c:pt idx="27">
                  <c:v>919.00583312198887</c:v>
                </c:pt>
                <c:pt idx="28">
                  <c:v>937.26604108546849</c:v>
                </c:pt>
                <c:pt idx="29">
                  <c:v>860.69490235861076</c:v>
                </c:pt>
                <c:pt idx="30">
                  <c:v>814.39513061121022</c:v>
                </c:pt>
                <c:pt idx="31">
                  <c:v>873.20314481359412</c:v>
                </c:pt>
                <c:pt idx="32">
                  <c:v>827.93811818412405</c:v>
                </c:pt>
                <c:pt idx="33">
                  <c:v>904.66142531067737</c:v>
                </c:pt>
                <c:pt idx="34">
                  <c:v>939.90362668019293</c:v>
                </c:pt>
                <c:pt idx="35">
                  <c:v>944.53969059092083</c:v>
                </c:pt>
                <c:pt idx="36">
                  <c:v>1009.5561755008878</c:v>
                </c:pt>
                <c:pt idx="37">
                  <c:v>1035.4552371290897</c:v>
                </c:pt>
                <c:pt idx="38">
                  <c:v>1070.9510524980981</c:v>
                </c:pt>
                <c:pt idx="39">
                  <c:v>1072.9292416941416</c:v>
                </c:pt>
                <c:pt idx="40">
                  <c:v>1105.3918336292163</c:v>
                </c:pt>
                <c:pt idx="41">
                  <c:v>1088.277960943444</c:v>
                </c:pt>
                <c:pt idx="42">
                  <c:v>1067.3903119452193</c:v>
                </c:pt>
                <c:pt idx="43">
                  <c:v>1033.3857468932283</c:v>
                </c:pt>
                <c:pt idx="44">
                  <c:v>966.89830078620321</c:v>
                </c:pt>
                <c:pt idx="45">
                  <c:v>891.7778341364442</c:v>
                </c:pt>
                <c:pt idx="46">
                  <c:v>997.91022064417928</c:v>
                </c:pt>
                <c:pt idx="47">
                  <c:v>993.49733705300503</c:v>
                </c:pt>
                <c:pt idx="48">
                  <c:v>993.52777073294408</c:v>
                </c:pt>
                <c:pt idx="49">
                  <c:v>1047.1620593456755</c:v>
                </c:pt>
                <c:pt idx="50">
                  <c:v>1087.6084199847828</c:v>
                </c:pt>
                <c:pt idx="51">
                  <c:v>1115.5363936089273</c:v>
                </c:pt>
                <c:pt idx="52">
                  <c:v>1104.1237636317526</c:v>
                </c:pt>
                <c:pt idx="53">
                  <c:v>1025.1077859497843</c:v>
                </c:pt>
                <c:pt idx="54">
                  <c:v>1063.8701496322597</c:v>
                </c:pt>
                <c:pt idx="55">
                  <c:v>1070.393101699214</c:v>
                </c:pt>
                <c:pt idx="56">
                  <c:v>1094.4255642911489</c:v>
                </c:pt>
                <c:pt idx="57">
                  <c:v>1119.1580015216841</c:v>
                </c:pt>
                <c:pt idx="58">
                  <c:v>1104.6817144306367</c:v>
                </c:pt>
                <c:pt idx="59">
                  <c:v>1110.1699213796601</c:v>
                </c:pt>
                <c:pt idx="60">
                  <c:v>1131.9401470961197</c:v>
                </c:pt>
                <c:pt idx="61">
                  <c:v>1207.2635049454732</c:v>
                </c:pt>
                <c:pt idx="62">
                  <c:v>1222.9977174740047</c:v>
                </c:pt>
                <c:pt idx="63">
                  <c:v>1271.3466903373069</c:v>
                </c:pt>
                <c:pt idx="64">
                  <c:v>1288.7243215825515</c:v>
                </c:pt>
                <c:pt idx="65">
                  <c:v>1322.7593203144816</c:v>
                </c:pt>
                <c:pt idx="66">
                  <c:v>1305.7570377884861</c:v>
                </c:pt>
                <c:pt idx="67">
                  <c:v>1371.57494293685</c:v>
                </c:pt>
                <c:pt idx="68">
                  <c:v>1329.0692366218616</c:v>
                </c:pt>
                <c:pt idx="69">
                  <c:v>1369.8402231803195</c:v>
                </c:pt>
                <c:pt idx="70">
                  <c:v>1428.293177783414</c:v>
                </c:pt>
                <c:pt idx="71">
                  <c:v>1475.8204412883592</c:v>
                </c:pt>
                <c:pt idx="72">
                  <c:v>1515.0798884098406</c:v>
                </c:pt>
                <c:pt idx="73">
                  <c:v>1461.2224194775556</c:v>
                </c:pt>
                <c:pt idx="74">
                  <c:v>1531.3010398173981</c:v>
                </c:pt>
                <c:pt idx="75">
                  <c:v>1559.5434948009131</c:v>
                </c:pt>
                <c:pt idx="76">
                  <c:v>1566.5128075069747</c:v>
                </c:pt>
                <c:pt idx="77">
                  <c:v>1598.6507735226987</c:v>
                </c:pt>
                <c:pt idx="78">
                  <c:v>1633.7509510524985</c:v>
                </c:pt>
                <c:pt idx="79">
                  <c:v>1607.1722039056558</c:v>
                </c:pt>
                <c:pt idx="80">
                  <c:v>1665.3816890692369</c:v>
                </c:pt>
                <c:pt idx="81">
                  <c:v>1641.1057570377886</c:v>
                </c:pt>
                <c:pt idx="82">
                  <c:v>1674.4509256910981</c:v>
                </c:pt>
                <c:pt idx="83">
                  <c:v>1720.0710119198579</c:v>
                </c:pt>
                <c:pt idx="84">
                  <c:v>1721.5216839969567</c:v>
                </c:pt>
                <c:pt idx="85">
                  <c:v>1666.710626426579</c:v>
                </c:pt>
                <c:pt idx="86">
                  <c:v>1758.2247020035506</c:v>
                </c:pt>
                <c:pt idx="87">
                  <c:v>1732.3560740552878</c:v>
                </c:pt>
                <c:pt idx="88">
                  <c:v>1750.311945219376</c:v>
                </c:pt>
                <c:pt idx="89">
                  <c:v>1772.1430382957139</c:v>
                </c:pt>
                <c:pt idx="90">
                  <c:v>1731.0474258179052</c:v>
                </c:pt>
                <c:pt idx="91">
                  <c:v>1741.8412376363174</c:v>
                </c:pt>
                <c:pt idx="92">
                  <c:v>1640.3043367993912</c:v>
                </c:pt>
                <c:pt idx="93">
                  <c:v>1597.7783413644431</c:v>
                </c:pt>
                <c:pt idx="94">
                  <c:v>1720.3854932792285</c:v>
                </c:pt>
                <c:pt idx="95">
                  <c:v>1726.7359878265279</c:v>
                </c:pt>
                <c:pt idx="96">
                  <c:v>1698.7572914024852</c:v>
                </c:pt>
                <c:pt idx="97">
                  <c:v>1603.0332234339335</c:v>
                </c:pt>
                <c:pt idx="98">
                  <c:v>1616.7080902865837</c:v>
                </c:pt>
                <c:pt idx="99">
                  <c:v>1729.789500380421</c:v>
                </c:pt>
                <c:pt idx="100">
                  <c:v>1740.9789500380421</c:v>
                </c:pt>
                <c:pt idx="101">
                  <c:v>1768.9373573421253</c:v>
                </c:pt>
                <c:pt idx="102">
                  <c:v>1771.8285569363429</c:v>
                </c:pt>
                <c:pt idx="103">
                  <c:v>1845.2849099670302</c:v>
                </c:pt>
                <c:pt idx="104">
                  <c:v>1856.7921886888157</c:v>
                </c:pt>
                <c:pt idx="105">
                  <c:v>1854.5610956124776</c:v>
                </c:pt>
                <c:pt idx="106">
                  <c:v>1827.3697184884606</c:v>
                </c:pt>
                <c:pt idx="107">
                  <c:v>1933.4378899315245</c:v>
                </c:pt>
                <c:pt idx="108">
                  <c:v>1967.4899315242203</c:v>
                </c:pt>
                <c:pt idx="109">
                  <c:v>2002.8394623383213</c:v>
                </c:pt>
                <c:pt idx="110">
                  <c:v>2085.1504945472993</c:v>
                </c:pt>
                <c:pt idx="111">
                  <c:v>2086.0078113111845</c:v>
                </c:pt>
                <c:pt idx="112">
                  <c:v>2104.0460563023075</c:v>
                </c:pt>
                <c:pt idx="113">
                  <c:v>2137.6597514582804</c:v>
                </c:pt>
                <c:pt idx="114">
                  <c:v>2149.5814354552372</c:v>
                </c:pt>
                <c:pt idx="115">
                  <c:v>2183.119249302561</c:v>
                </c:pt>
                <c:pt idx="116">
                  <c:v>2188.8942429622111</c:v>
                </c:pt>
                <c:pt idx="117">
                  <c:v>2244.4092315495809</c:v>
                </c:pt>
                <c:pt idx="118">
                  <c:v>2293.6851172082984</c:v>
                </c:pt>
                <c:pt idx="119">
                  <c:v>2356.2885182094237</c:v>
                </c:pt>
                <c:pt idx="120">
                  <c:v>2387.8441233942294</c:v>
                </c:pt>
                <c:pt idx="121">
                  <c:v>2520.4830807378903</c:v>
                </c:pt>
                <c:pt idx="122">
                  <c:v>2431.426960899531</c:v>
                </c:pt>
                <c:pt idx="123">
                  <c:v>2375.5153459037579</c:v>
                </c:pt>
                <c:pt idx="124">
                  <c:v>2374.1906502917554</c:v>
                </c:pt>
                <c:pt idx="125">
                  <c:v>2421.1638386826799</c:v>
                </c:pt>
                <c:pt idx="126">
                  <c:v>2423.0860276609551</c:v>
                </c:pt>
                <c:pt idx="127">
                  <c:v>2523.5598939493411</c:v>
                </c:pt>
                <c:pt idx="128">
                  <c:v>2591.1122832222409</c:v>
                </c:pt>
                <c:pt idx="129">
                  <c:v>2612.7831143329272</c:v>
                </c:pt>
                <c:pt idx="130">
                  <c:v>2418.1834678880186</c:v>
                </c:pt>
                <c:pt idx="131">
                  <c:v>2472.672985575964</c:v>
                </c:pt>
                <c:pt idx="132">
                  <c:v>2227.6550097580052</c:v>
                </c:pt>
                <c:pt idx="133">
                  <c:v>2416.7160216493307</c:v>
                </c:pt>
                <c:pt idx="134">
                  <c:v>2510.4739905700435</c:v>
                </c:pt>
                <c:pt idx="135">
                  <c:v>2539.8169564924756</c:v>
                </c:pt>
                <c:pt idx="136">
                  <c:v>2648.6925635954995</c:v>
                </c:pt>
                <c:pt idx="137">
                  <c:v>2444.6969953121456</c:v>
                </c:pt>
                <c:pt idx="138">
                  <c:v>2642.3305714555258</c:v>
                </c:pt>
                <c:pt idx="139">
                  <c:v>2687.7401471479548</c:v>
                </c:pt>
                <c:pt idx="140">
                  <c:v>2607.884463445168</c:v>
                </c:pt>
                <c:pt idx="141">
                  <c:v>2684.8997108035901</c:v>
                </c:pt>
                <c:pt idx="142">
                  <c:v>2738.716376630633</c:v>
                </c:pt>
                <c:pt idx="143">
                  <c:v>2858.1865444386381</c:v>
                </c:pt>
                <c:pt idx="144">
                  <c:v>2960.3714946350274</c:v>
                </c:pt>
                <c:pt idx="145">
                  <c:v>2927.6812058888486</c:v>
                </c:pt>
                <c:pt idx="146">
                  <c:v>2672.6585420739611</c:v>
                </c:pt>
                <c:pt idx="147">
                  <c:v>2290.6046912852853</c:v>
                </c:pt>
                <c:pt idx="148">
                  <c:v>2588.0923838641488</c:v>
                </c:pt>
                <c:pt idx="149">
                  <c:v>2731.7315313852378</c:v>
                </c:pt>
                <c:pt idx="150">
                  <c:v>2776.7640720049744</c:v>
                </c:pt>
                <c:pt idx="151">
                  <c:v>2905.7259470277791</c:v>
                </c:pt>
                <c:pt idx="152">
                  <c:v>3104.1521585576156</c:v>
                </c:pt>
                <c:pt idx="153">
                  <c:v>2998.6314646116166</c:v>
                </c:pt>
                <c:pt idx="154">
                  <c:v>2924.9418526884119</c:v>
                </c:pt>
                <c:pt idx="155">
                  <c:v>3307.0664616778372</c:v>
                </c:pt>
                <c:pt idx="156">
                  <c:v>3445.5301522298341</c:v>
                </c:pt>
                <c:pt idx="157">
                  <c:v>3413.7192868358247</c:v>
                </c:pt>
                <c:pt idx="158">
                  <c:v>3544.5815249644684</c:v>
                </c:pt>
                <c:pt idx="159">
                  <c:v>3717.9795500578366</c:v>
                </c:pt>
              </c:numCache>
            </c:numRef>
          </c:val>
          <c:smooth val="0"/>
          <c:extLst>
            <c:ext xmlns:c16="http://schemas.microsoft.com/office/drawing/2014/chart" uri="{C3380CC4-5D6E-409C-BE32-E72D297353CC}">
              <c16:uniqueId val="{00000001-6701-4EF1-B246-EA660828DA3A}"/>
            </c:ext>
          </c:extLst>
        </c:ser>
        <c:ser>
          <c:idx val="2"/>
          <c:order val="2"/>
          <c:tx>
            <c:strRef>
              <c:f>Sheet1!$D$1</c:f>
              <c:strCache>
                <c:ptCount val="1"/>
                <c:pt idx="0">
                  <c:v>S&amp;P 500 Index</c:v>
                </c:pt>
              </c:strCache>
            </c:strRef>
          </c:tx>
          <c:spPr>
            <a:ln w="28575" cap="rnd">
              <a:solidFill>
                <a:schemeClr val="accent4">
                  <a:tint val="65000"/>
                </a:schemeClr>
              </a:solidFill>
              <a:round/>
            </a:ln>
            <a:effectLst/>
          </c:spPr>
          <c:marker>
            <c:symbol val="none"/>
          </c:marker>
          <c:cat>
            <c:numRef>
              <c:f>Sheet1!$A$2:$A$161</c:f>
              <c:numCache>
                <c:formatCode>[$-409]mmm\-yy;@</c:formatCode>
                <c:ptCount val="160"/>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numCache>
            </c:numRef>
          </c:cat>
          <c:val>
            <c:numRef>
              <c:f>Sheet1!$D$2:$D$161</c:f>
              <c:numCache>
                <c:formatCode>General</c:formatCode>
                <c:ptCount val="160"/>
                <c:pt idx="0">
                  <c:v>1000</c:v>
                </c:pt>
                <c:pt idx="1">
                  <c:v>940.01844740365277</c:v>
                </c:pt>
                <c:pt idx="2">
                  <c:v>909.48119539036918</c:v>
                </c:pt>
                <c:pt idx="3">
                  <c:v>905.55409767029562</c:v>
                </c:pt>
                <c:pt idx="4">
                  <c:v>949.65737191100084</c:v>
                </c:pt>
                <c:pt idx="5">
                  <c:v>961.95791022622006</c:v>
                </c:pt>
                <c:pt idx="6">
                  <c:v>880.86148646597792</c:v>
                </c:pt>
                <c:pt idx="7">
                  <c:v>873.45681207149801</c:v>
                </c:pt>
                <c:pt idx="8">
                  <c:v>886.09109819114497</c:v>
                </c:pt>
                <c:pt idx="9">
                  <c:v>807.13392110873122</c:v>
                </c:pt>
                <c:pt idx="10">
                  <c:v>671.57741778322077</c:v>
                </c:pt>
                <c:pt idx="11">
                  <c:v>623.38868016944002</c:v>
                </c:pt>
                <c:pt idx="12">
                  <c:v>630.02170683232089</c:v>
                </c:pt>
                <c:pt idx="13">
                  <c:v>576.91942624689511</c:v>
                </c:pt>
                <c:pt idx="14">
                  <c:v>515.49033349804643</c:v>
                </c:pt>
                <c:pt idx="15">
                  <c:v>560.6448053543952</c:v>
                </c:pt>
                <c:pt idx="16">
                  <c:v>614.30378915845586</c:v>
                </c:pt>
                <c:pt idx="17">
                  <c:v>648.66360736238005</c:v>
                </c:pt>
                <c:pt idx="18">
                  <c:v>649.95031636880981</c:v>
                </c:pt>
                <c:pt idx="19">
                  <c:v>699.11081511126088</c:v>
                </c:pt>
                <c:pt idx="20">
                  <c:v>724.35168314340274</c:v>
                </c:pt>
                <c:pt idx="21">
                  <c:v>751.3809602964684</c:v>
                </c:pt>
                <c:pt idx="22">
                  <c:v>737.4225033145832</c:v>
                </c:pt>
                <c:pt idx="23">
                  <c:v>781.65568205068973</c:v>
                </c:pt>
                <c:pt idx="24">
                  <c:v>796.75374503883006</c:v>
                </c:pt>
                <c:pt idx="25">
                  <c:v>768.09154927362442</c:v>
                </c:pt>
                <c:pt idx="26">
                  <c:v>791.88483630239477</c:v>
                </c:pt>
                <c:pt idx="27">
                  <c:v>839.67106288558728</c:v>
                </c:pt>
                <c:pt idx="28">
                  <c:v>852.92753969633281</c:v>
                </c:pt>
                <c:pt idx="29">
                  <c:v>784.82061153498626</c:v>
                </c:pt>
                <c:pt idx="30">
                  <c:v>743.73664103480587</c:v>
                </c:pt>
                <c:pt idx="31">
                  <c:v>795.84509036045063</c:v>
                </c:pt>
                <c:pt idx="32">
                  <c:v>759.91729330090891</c:v>
                </c:pt>
                <c:pt idx="33">
                  <c:v>827.73589504408108</c:v>
                </c:pt>
                <c:pt idx="34">
                  <c:v>859.23054712366752</c:v>
                </c:pt>
                <c:pt idx="35">
                  <c:v>859.34072435395012</c:v>
                </c:pt>
                <c:pt idx="36">
                  <c:v>916.77166585850114</c:v>
                </c:pt>
                <c:pt idx="37">
                  <c:v>938.500612604514</c:v>
                </c:pt>
                <c:pt idx="38">
                  <c:v>970.65278935811011</c:v>
                </c:pt>
                <c:pt idx="39">
                  <c:v>971.03888804054134</c:v>
                </c:pt>
                <c:pt idx="40">
                  <c:v>999.79649776547183</c:v>
                </c:pt>
                <c:pt idx="41">
                  <c:v>988.4792497846787</c:v>
                </c:pt>
                <c:pt idx="42">
                  <c:v>972.00215590378878</c:v>
                </c:pt>
                <c:pt idx="43">
                  <c:v>952.23684196950785</c:v>
                </c:pt>
                <c:pt idx="44">
                  <c:v>900.5094930121046</c:v>
                </c:pt>
                <c:pt idx="45">
                  <c:v>837.20473431989296</c:v>
                </c:pt>
                <c:pt idx="46">
                  <c:v>928.70544920518796</c:v>
                </c:pt>
                <c:pt idx="47">
                  <c:v>926.65304260799087</c:v>
                </c:pt>
                <c:pt idx="48">
                  <c:v>936.13186294012667</c:v>
                </c:pt>
                <c:pt idx="49">
                  <c:v>978.08500254142177</c:v>
                </c:pt>
                <c:pt idx="50">
                  <c:v>1020.3793363125542</c:v>
                </c:pt>
                <c:pt idx="51">
                  <c:v>1053.9592330909968</c:v>
                </c:pt>
                <c:pt idx="52">
                  <c:v>1047.3436736586821</c:v>
                </c:pt>
                <c:pt idx="53">
                  <c:v>984.39754570248817</c:v>
                </c:pt>
                <c:pt idx="54">
                  <c:v>1024.956910154358</c:v>
                </c:pt>
                <c:pt idx="55">
                  <c:v>1039.192541577401</c:v>
                </c:pt>
                <c:pt idx="56">
                  <c:v>1062.5980913361591</c:v>
                </c:pt>
                <c:pt idx="57">
                  <c:v>1090.0574225198761</c:v>
                </c:pt>
                <c:pt idx="58">
                  <c:v>1069.930201783988</c:v>
                </c:pt>
                <c:pt idx="59">
                  <c:v>1076.1351213942544</c:v>
                </c:pt>
                <c:pt idx="60">
                  <c:v>1085.9446179940489</c:v>
                </c:pt>
                <c:pt idx="61">
                  <c:v>1142.1908483983079</c:v>
                </c:pt>
                <c:pt idx="62">
                  <c:v>1157.6966433153684</c:v>
                </c:pt>
                <c:pt idx="63">
                  <c:v>1201.1137362976181</c:v>
                </c:pt>
                <c:pt idx="64">
                  <c:v>1224.2553547182977</c:v>
                </c:pt>
                <c:pt idx="65">
                  <c:v>1252.902930018706</c:v>
                </c:pt>
                <c:pt idx="66">
                  <c:v>1236.1140307564553</c:v>
                </c:pt>
                <c:pt idx="67">
                  <c:v>1299.0322349219589</c:v>
                </c:pt>
                <c:pt idx="68">
                  <c:v>1261.360300109222</c:v>
                </c:pt>
                <c:pt idx="69">
                  <c:v>1300.9670135326517</c:v>
                </c:pt>
                <c:pt idx="70">
                  <c:v>1360.7688790328177</c:v>
                </c:pt>
                <c:pt idx="71">
                  <c:v>1402.2723298433186</c:v>
                </c:pt>
                <c:pt idx="72">
                  <c:v>1437.7744870011038</c:v>
                </c:pt>
                <c:pt idx="73">
                  <c:v>1388.0619268866726</c:v>
                </c:pt>
                <c:pt idx="74">
                  <c:v>1451.4963569453937</c:v>
                </c:pt>
                <c:pt idx="75">
                  <c:v>1463.6889263437349</c:v>
                </c:pt>
                <c:pt idx="76">
                  <c:v>1474.5202243986787</c:v>
                </c:pt>
                <c:pt idx="77">
                  <c:v>1509.1714496720479</c:v>
                </c:pt>
                <c:pt idx="78">
                  <c:v>1540.4112986802591</c:v>
                </c:pt>
                <c:pt idx="79">
                  <c:v>1519.1536227584713</c:v>
                </c:pt>
                <c:pt idx="80">
                  <c:v>1579.9197676688102</c:v>
                </c:pt>
                <c:pt idx="81">
                  <c:v>1557.8008909214468</c:v>
                </c:pt>
                <c:pt idx="82">
                  <c:v>1595.8112326599301</c:v>
                </c:pt>
                <c:pt idx="83">
                  <c:v>1638.738554818482</c:v>
                </c:pt>
                <c:pt idx="84">
                  <c:v>1634.641708431436</c:v>
                </c:pt>
                <c:pt idx="85">
                  <c:v>1585.6024571784928</c:v>
                </c:pt>
                <c:pt idx="86">
                  <c:v>1676.7745984662563</c:v>
                </c:pt>
                <c:pt idx="87">
                  <c:v>1650.2815598104894</c:v>
                </c:pt>
                <c:pt idx="88">
                  <c:v>1666.1242627846702</c:v>
                </c:pt>
                <c:pt idx="89">
                  <c:v>1687.6172657745924</c:v>
                </c:pt>
                <c:pt idx="90">
                  <c:v>1654.8774908185653</c:v>
                </c:pt>
                <c:pt idx="91">
                  <c:v>1689.629918125755</c:v>
                </c:pt>
                <c:pt idx="92">
                  <c:v>1587.7452340627719</c:v>
                </c:pt>
                <c:pt idx="93">
                  <c:v>1548.5279267814215</c:v>
                </c:pt>
                <c:pt idx="94">
                  <c:v>1679.2236838017734</c:v>
                </c:pt>
                <c:pt idx="95">
                  <c:v>1684.2162482694262</c:v>
                </c:pt>
                <c:pt idx="96">
                  <c:v>1657.6528557412714</c:v>
                </c:pt>
                <c:pt idx="97">
                  <c:v>1575.3948257112384</c:v>
                </c:pt>
                <c:pt idx="98">
                  <c:v>1573.2694073018988</c:v>
                </c:pt>
                <c:pt idx="99">
                  <c:v>1679.9957745708805</c:v>
                </c:pt>
                <c:pt idx="100">
                  <c:v>1686.5108326337952</c:v>
                </c:pt>
                <c:pt idx="101">
                  <c:v>1716.795876172589</c:v>
                </c:pt>
                <c:pt idx="102">
                  <c:v>1721.246242066431</c:v>
                </c:pt>
                <c:pt idx="103">
                  <c:v>1784.7051631452848</c:v>
                </c:pt>
                <c:pt idx="104">
                  <c:v>1787.2122893505873</c:v>
                </c:pt>
                <c:pt idx="105">
                  <c:v>1787.5462836720551</c:v>
                </c:pt>
                <c:pt idx="106">
                  <c:v>1754.9406302373493</c:v>
                </c:pt>
                <c:pt idx="107">
                  <c:v>1819.9350576772363</c:v>
                </c:pt>
                <c:pt idx="108">
                  <c:v>1855.9066798581616</c:v>
                </c:pt>
                <c:pt idx="109">
                  <c:v>1891.1062112699799</c:v>
                </c:pt>
                <c:pt idx="110">
                  <c:v>1966.1985449485253</c:v>
                </c:pt>
                <c:pt idx="111">
                  <c:v>1968.4887917243034</c:v>
                </c:pt>
                <c:pt idx="112">
                  <c:v>1988.7062921445724</c:v>
                </c:pt>
                <c:pt idx="113">
                  <c:v>2016.6924137304077</c:v>
                </c:pt>
                <c:pt idx="114">
                  <c:v>2029.2800958200066</c:v>
                </c:pt>
                <c:pt idx="115">
                  <c:v>2071.0076980605113</c:v>
                </c:pt>
                <c:pt idx="116">
                  <c:v>2077.3492525798065</c:v>
                </c:pt>
                <c:pt idx="117">
                  <c:v>2120.2002902652475</c:v>
                </c:pt>
                <c:pt idx="118">
                  <c:v>2169.6748257283643</c:v>
                </c:pt>
                <c:pt idx="119">
                  <c:v>2236.217772295056</c:v>
                </c:pt>
                <c:pt idx="120">
                  <c:v>2261.0808300957392</c:v>
                </c:pt>
                <c:pt idx="121">
                  <c:v>2390.5361615788834</c:v>
                </c:pt>
                <c:pt idx="122">
                  <c:v>2302.431062128871</c:v>
                </c:pt>
                <c:pt idx="123">
                  <c:v>2243.9169920431741</c:v>
                </c:pt>
                <c:pt idx="124">
                  <c:v>2252.5271053952947</c:v>
                </c:pt>
                <c:pt idx="125">
                  <c:v>2306.7729883079505</c:v>
                </c:pt>
                <c:pt idx="126">
                  <c:v>2320.969915764621</c:v>
                </c:pt>
                <c:pt idx="127">
                  <c:v>2407.344317367028</c:v>
                </c:pt>
                <c:pt idx="128">
                  <c:v>2485.785269437431</c:v>
                </c:pt>
                <c:pt idx="129">
                  <c:v>2499.9344834196063</c:v>
                </c:pt>
                <c:pt idx="130">
                  <c:v>2329.0638560744733</c:v>
                </c:pt>
                <c:pt idx="131">
                  <c:v>2376.5257504316041</c:v>
                </c:pt>
                <c:pt idx="132">
                  <c:v>2161.9495804487042</c:v>
                </c:pt>
                <c:pt idx="133">
                  <c:v>2335.1972063414246</c:v>
                </c:pt>
                <c:pt idx="134">
                  <c:v>2410.1767627166173</c:v>
                </c:pt>
                <c:pt idx="135">
                  <c:v>2457.0097067281272</c:v>
                </c:pt>
                <c:pt idx="136">
                  <c:v>2556.492301050992</c:v>
                </c:pt>
                <c:pt idx="137">
                  <c:v>2394.0322579828171</c:v>
                </c:pt>
                <c:pt idx="138">
                  <c:v>2562.7557789756574</c:v>
                </c:pt>
                <c:pt idx="139">
                  <c:v>2599.5905812860897</c:v>
                </c:pt>
                <c:pt idx="140">
                  <c:v>2558.4095152079872</c:v>
                </c:pt>
                <c:pt idx="141">
                  <c:v>2606.2791428926243</c:v>
                </c:pt>
                <c:pt idx="142">
                  <c:v>2662.7285208092476</c:v>
                </c:pt>
                <c:pt idx="143">
                  <c:v>2759.3830073711142</c:v>
                </c:pt>
                <c:pt idx="144">
                  <c:v>2842.6690458970929</c:v>
                </c:pt>
                <c:pt idx="145">
                  <c:v>2841.5542856293373</c:v>
                </c:pt>
                <c:pt idx="146">
                  <c:v>2607.6411457100376</c:v>
                </c:pt>
                <c:pt idx="147">
                  <c:v>2285.5621801004586</c:v>
                </c:pt>
                <c:pt idx="148">
                  <c:v>2578.5576142108089</c:v>
                </c:pt>
                <c:pt idx="149">
                  <c:v>2701.3677599733237</c:v>
                </c:pt>
                <c:pt idx="150">
                  <c:v>2755.0931322551201</c:v>
                </c:pt>
                <c:pt idx="151">
                  <c:v>2910.4395300348929</c:v>
                </c:pt>
                <c:pt idx="152">
                  <c:v>3119.6414277541762</c:v>
                </c:pt>
                <c:pt idx="153">
                  <c:v>3001.1038067532932</c:v>
                </c:pt>
                <c:pt idx="154">
                  <c:v>2921.2965142768862</c:v>
                </c:pt>
                <c:pt idx="155">
                  <c:v>3241.0722203449154</c:v>
                </c:pt>
                <c:pt idx="156">
                  <c:v>3365.6868029610737</c:v>
                </c:pt>
                <c:pt idx="157">
                  <c:v>3331.706133943183</c:v>
                </c:pt>
                <c:pt idx="158">
                  <c:v>3423.5762602897398</c:v>
                </c:pt>
                <c:pt idx="159">
                  <c:v>3573.5136850971726</c:v>
                </c:pt>
              </c:numCache>
            </c:numRef>
          </c:val>
          <c:smooth val="0"/>
          <c:extLst>
            <c:ext xmlns:c16="http://schemas.microsoft.com/office/drawing/2014/chart" uri="{C3380CC4-5D6E-409C-BE32-E72D297353CC}">
              <c16:uniqueId val="{00000002-6701-4EF1-B246-EA660828DA3A}"/>
            </c:ext>
          </c:extLst>
        </c:ser>
        <c:dLbls>
          <c:showLegendKey val="0"/>
          <c:showVal val="0"/>
          <c:showCatName val="0"/>
          <c:showSerName val="0"/>
          <c:showPercent val="0"/>
          <c:showBubbleSize val="0"/>
        </c:dLbls>
        <c:smooth val="0"/>
        <c:axId val="1054073232"/>
        <c:axId val="1054071920"/>
      </c:lineChart>
      <c:dateAx>
        <c:axId val="1054073232"/>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dk1"/>
                </a:solidFill>
                <a:latin typeface="+mn-lt"/>
                <a:ea typeface="+mn-ea"/>
                <a:cs typeface="+mn-cs"/>
              </a:defRPr>
            </a:pPr>
            <a:endParaRPr lang="en-US"/>
          </a:p>
        </c:txPr>
        <c:crossAx val="1054071920"/>
        <c:crosses val="autoZero"/>
        <c:auto val="1"/>
        <c:lblOffset val="100"/>
        <c:baseTimeUnit val="months"/>
        <c:majorUnit val="12"/>
        <c:minorUnit val="12"/>
      </c:dateAx>
      <c:valAx>
        <c:axId val="105407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1054073232"/>
        <c:crosses val="autoZero"/>
        <c:crossBetween val="between"/>
      </c:valAx>
      <c:spPr>
        <a:noFill/>
        <a:ln>
          <a:noFill/>
        </a:ln>
        <a:effectLst/>
      </c:spPr>
    </c:plotArea>
    <c:legend>
      <c:legendPos val="b"/>
      <c:layout>
        <c:manualLayout>
          <c:xMode val="edge"/>
          <c:yMode val="edge"/>
          <c:x val="0.12025813320497379"/>
          <c:y val="0.12847660728993396"/>
          <c:w val="0.69750953263327076"/>
          <c:h val="0.197489991727810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accent4"/>
      </a:solidFill>
      <a:prstDash val="solid"/>
    </a:ln>
    <a:effectLst/>
  </c:spPr>
  <c:txPr>
    <a:bodyPr/>
    <a:lstStyle/>
    <a:p>
      <a:pPr>
        <a:defRPr sz="1000">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0729071524919E-2"/>
          <c:y val="6.055082641696815E-2"/>
          <c:w val="0.95872703412073479"/>
          <c:h val="0.78477442638791106"/>
        </c:manualLayout>
      </c:layout>
      <c:barChart>
        <c:barDir val="col"/>
        <c:grouping val="clustered"/>
        <c:varyColors val="0"/>
        <c:ser>
          <c:idx val="0"/>
          <c:order val="0"/>
          <c:tx>
            <c:strRef>
              <c:f>Sheet1!$B$1</c:f>
              <c:strCache>
                <c:ptCount val="1"/>
                <c:pt idx="0">
                  <c:v> TrueAlpha™ ESG (Gross)</c:v>
                </c:pt>
              </c:strCache>
            </c:strRef>
          </c:tx>
          <c:spPr>
            <a:solidFill>
              <a:srgbClr val="005B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Three-Month</c:v>
                </c:pt>
                <c:pt idx="1">
                  <c:v>One-Year</c:v>
                </c:pt>
                <c:pt idx="2">
                  <c:v>Since Inception</c:v>
                </c:pt>
                <c:pt idx="3">
                  <c:v>2020</c:v>
                </c:pt>
                <c:pt idx="4">
                  <c:v>2019</c:v>
                </c:pt>
                <c:pt idx="5">
                  <c:v>2018</c:v>
                </c:pt>
                <c:pt idx="6">
                  <c:v>2017 (Oct - Dec)</c:v>
                </c:pt>
              </c:strCache>
            </c:strRef>
          </c:cat>
          <c:val>
            <c:numRef>
              <c:f>Sheet1!$B$2:$B$8</c:f>
              <c:numCache>
                <c:formatCode>0.0%</c:formatCode>
                <c:ptCount val="7"/>
                <c:pt idx="0">
                  <c:v>0.1103</c:v>
                </c:pt>
                <c:pt idx="1">
                  <c:v>0.60070000000000001</c:v>
                </c:pt>
                <c:pt idx="2">
                  <c:v>0.15190000000000001</c:v>
                </c:pt>
                <c:pt idx="3">
                  <c:v>0.13669999999999999</c:v>
                </c:pt>
                <c:pt idx="4">
                  <c:v>0.2868</c:v>
                </c:pt>
                <c:pt idx="5">
                  <c:v>-5.5500000000000001E-2</c:v>
                </c:pt>
                <c:pt idx="6">
                  <c:v>6.9400000000000003E-2</c:v>
                </c:pt>
              </c:numCache>
            </c:numRef>
          </c:val>
          <c:extLst>
            <c:ext xmlns:c16="http://schemas.microsoft.com/office/drawing/2014/chart" uri="{C3380CC4-5D6E-409C-BE32-E72D297353CC}">
              <c16:uniqueId val="{00000000-E064-405E-87A6-AED9B0782F22}"/>
            </c:ext>
          </c:extLst>
        </c:ser>
        <c:ser>
          <c:idx val="1"/>
          <c:order val="1"/>
          <c:tx>
            <c:strRef>
              <c:f>Sheet1!$C$1</c:f>
              <c:strCache>
                <c:ptCount val="1"/>
                <c:pt idx="0">
                  <c:v>Refinitiv/S-Network US Large Cap ESG Best Practices Index</c:v>
                </c:pt>
              </c:strCache>
            </c:strRef>
          </c:tx>
          <c:spPr>
            <a:solidFill>
              <a:srgbClr val="8AB7E9"/>
            </a:solidFill>
            <a:ln>
              <a:noFill/>
            </a:ln>
            <a:effectLst/>
          </c:spPr>
          <c:invertIfNegative val="0"/>
          <c:dLbls>
            <c:dLbl>
              <c:idx val="0"/>
              <c:layout>
                <c:manualLayout>
                  <c:x val="1.0961699894550666E-2"/>
                  <c:y val="-1.261951274769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E5-495B-B486-1A1846B37F8C}"/>
                </c:ext>
              </c:extLst>
            </c:dLbl>
            <c:dLbl>
              <c:idx val="1"/>
              <c:layout>
                <c:manualLayout>
                  <c:x val="1.252765702234359E-2"/>
                  <c:y val="-4.20650424923173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E5-495B-B486-1A1846B37F8C}"/>
                </c:ext>
              </c:extLst>
            </c:dLbl>
            <c:dLbl>
              <c:idx val="2"/>
              <c:layout>
                <c:manualLayout>
                  <c:x val="3.0803526979584417E-3"/>
                  <c:y val="-4.05405405405406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4C-4EB6-B8EC-BDF4B3893AF5}"/>
                </c:ext>
              </c:extLst>
            </c:dLbl>
            <c:dLbl>
              <c:idx val="3"/>
              <c:layout>
                <c:manualLayout>
                  <c:x val="3.4040455454314414E-3"/>
                  <c:y val="-1.71533374210238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F8-4778-8E0E-EE0639A04171}"/>
                </c:ext>
              </c:extLst>
            </c:dLbl>
            <c:dLbl>
              <c:idx val="4"/>
              <c:layout>
                <c:manualLayout>
                  <c:x val="6.2638285111716943E-3"/>
                  <c:y val="-2.08688698172445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F8-4778-8E0E-EE0639A04171}"/>
                </c:ext>
              </c:extLst>
            </c:dLbl>
            <c:dLbl>
              <c:idx val="5"/>
              <c:layout>
                <c:manualLayout>
                  <c:x val="4.9019607843137254E-3"/>
                  <c:y val="-4.80719930572617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7A-409A-A7F5-3995326D3A02}"/>
                </c:ext>
              </c:extLst>
            </c:dLbl>
            <c:dLbl>
              <c:idx val="6"/>
              <c:layout>
                <c:manualLayout>
                  <c:x val="1.5659571277929524E-3"/>
                  <c:y val="-1.3110543561071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F8-4778-8E0E-EE0639A04171}"/>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Three-Month</c:v>
                </c:pt>
                <c:pt idx="1">
                  <c:v>One-Year</c:v>
                </c:pt>
                <c:pt idx="2">
                  <c:v>Since Inception</c:v>
                </c:pt>
                <c:pt idx="3">
                  <c:v>2020</c:v>
                </c:pt>
                <c:pt idx="4">
                  <c:v>2019</c:v>
                </c:pt>
                <c:pt idx="5">
                  <c:v>2018</c:v>
                </c:pt>
                <c:pt idx="6">
                  <c:v>2017 (Oct - Dec)</c:v>
                </c:pt>
              </c:strCache>
            </c:strRef>
          </c:cat>
          <c:val>
            <c:numRef>
              <c:f>Sheet1!$C$2:$C$8</c:f>
              <c:numCache>
                <c:formatCode>0.0%</c:formatCode>
                <c:ptCount val="7"/>
                <c:pt idx="0">
                  <c:v>7.9100000000000004E-2</c:v>
                </c:pt>
                <c:pt idx="1">
                  <c:v>0.62309999999999999</c:v>
                </c:pt>
                <c:pt idx="2">
                  <c:v>0.15509999999999999</c:v>
                </c:pt>
                <c:pt idx="3">
                  <c:v>0.16389999999999999</c:v>
                </c:pt>
                <c:pt idx="4">
                  <c:v>0.32890000000000003</c:v>
                </c:pt>
                <c:pt idx="5">
                  <c:v>-6.7100000000000007E-2</c:v>
                </c:pt>
                <c:pt idx="6">
                  <c:v>6.3899999999999998E-2</c:v>
                </c:pt>
              </c:numCache>
            </c:numRef>
          </c:val>
          <c:extLst>
            <c:ext xmlns:c16="http://schemas.microsoft.com/office/drawing/2014/chart" uri="{C3380CC4-5D6E-409C-BE32-E72D297353CC}">
              <c16:uniqueId val="{00000001-E064-405E-87A6-AED9B0782F22}"/>
            </c:ext>
          </c:extLst>
        </c:ser>
        <c:ser>
          <c:idx val="2"/>
          <c:order val="2"/>
          <c:tx>
            <c:strRef>
              <c:f>Sheet1!$D$1</c:f>
              <c:strCache>
                <c:ptCount val="1"/>
                <c:pt idx="0">
                  <c:v>New Portfolio Construction</c:v>
                </c:pt>
              </c:strCache>
            </c:strRef>
          </c:tx>
          <c:spPr>
            <a:solidFill>
              <a:srgbClr val="FFC000"/>
            </a:solidFill>
            <a:ln>
              <a:noFill/>
            </a:ln>
            <a:effectLst/>
          </c:spPr>
          <c:invertIfNegative val="0"/>
          <c:dLbls>
            <c:dLbl>
              <c:idx val="0"/>
              <c:layout>
                <c:manualLayout>
                  <c:x val="1.56595712779295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F-47C7-94D3-3CCA10977024}"/>
                </c:ext>
              </c:extLst>
            </c:dLbl>
            <c:dLbl>
              <c:idx val="1"/>
              <c:layout>
                <c:manualLayout>
                  <c:x val="2.6466535909332851E-2"/>
                  <c:y val="-1.35135135135135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AD-4093-AFE8-3AB1A06556E4}"/>
                </c:ext>
              </c:extLst>
            </c:dLbl>
            <c:dLbl>
              <c:idx val="2"/>
              <c:layout>
                <c:manualLayout>
                  <c:x val="1.0961699894550666E-2"/>
                  <c:y val="-4.0431206779199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F-47C7-94D3-3CCA10977024}"/>
                </c:ext>
              </c:extLst>
            </c:dLbl>
            <c:dLbl>
              <c:idx val="3"/>
              <c:layout>
                <c:manualLayout>
                  <c:x val="1.0781234442854545E-2"/>
                  <c:y val="-1.80180180180180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CF-44F2-93FE-36B5D2180455}"/>
                </c:ext>
              </c:extLst>
            </c:dLbl>
            <c:dLbl>
              <c:idx val="5"/>
              <c:layout>
                <c:manualLayout>
                  <c:x val="1.6339869281045631E-2"/>
                  <c:y val="-1.3110543561071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F8-4778-8E0E-EE0639A04171}"/>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Three-Month</c:v>
                </c:pt>
                <c:pt idx="1">
                  <c:v>One-Year</c:v>
                </c:pt>
                <c:pt idx="2">
                  <c:v>Since Inception</c:v>
                </c:pt>
                <c:pt idx="3">
                  <c:v>2020</c:v>
                </c:pt>
                <c:pt idx="4">
                  <c:v>2019</c:v>
                </c:pt>
                <c:pt idx="5">
                  <c:v>2018</c:v>
                </c:pt>
                <c:pt idx="6">
                  <c:v>2017 (Oct - Dec)</c:v>
                </c:pt>
              </c:strCache>
            </c:strRef>
          </c:cat>
          <c:val>
            <c:numRef>
              <c:f>Sheet1!$D$2:$D$8</c:f>
              <c:numCache>
                <c:formatCode>0.0%</c:formatCode>
                <c:ptCount val="7"/>
                <c:pt idx="0">
                  <c:v>0.11</c:v>
                </c:pt>
                <c:pt idx="1">
                  <c:v>0.63400000000000001</c:v>
                </c:pt>
                <c:pt idx="2">
                  <c:v>0.22600000000000001</c:v>
                </c:pt>
                <c:pt idx="3">
                  <c:v>0.218</c:v>
                </c:pt>
                <c:pt idx="4">
                  <c:v>0.436</c:v>
                </c:pt>
                <c:pt idx="5">
                  <c:v>-3.6999999999999998E-2</c:v>
                </c:pt>
                <c:pt idx="6">
                  <c:v>9.2999999999999999E-2</c:v>
                </c:pt>
              </c:numCache>
            </c:numRef>
          </c:val>
          <c:extLst>
            <c:ext xmlns:c16="http://schemas.microsoft.com/office/drawing/2014/chart" uri="{C3380CC4-5D6E-409C-BE32-E72D297353CC}">
              <c16:uniqueId val="{00000002-E064-405E-87A6-AED9B0782F22}"/>
            </c:ext>
          </c:extLst>
        </c:ser>
        <c:dLbls>
          <c:dLblPos val="outEnd"/>
          <c:showLegendKey val="0"/>
          <c:showVal val="1"/>
          <c:showCatName val="0"/>
          <c:showSerName val="0"/>
          <c:showPercent val="0"/>
          <c:showBubbleSize val="0"/>
        </c:dLbls>
        <c:gapWidth val="219"/>
        <c:overlap val="-27"/>
        <c:axId val="1236631400"/>
        <c:axId val="1236636320"/>
      </c:barChart>
      <c:catAx>
        <c:axId val="1236631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1236636320"/>
        <c:crosses val="autoZero"/>
        <c:auto val="1"/>
        <c:lblAlgn val="ctr"/>
        <c:lblOffset val="100"/>
        <c:noMultiLvlLbl val="0"/>
      </c:catAx>
      <c:valAx>
        <c:axId val="1236636320"/>
        <c:scaling>
          <c:orientation val="minMax"/>
        </c:scaling>
        <c:delete val="1"/>
        <c:axPos val="l"/>
        <c:numFmt formatCode="0.0%" sourceLinked="1"/>
        <c:majorTickMark val="none"/>
        <c:minorTickMark val="none"/>
        <c:tickLblPos val="nextTo"/>
        <c:crossAx val="1236631400"/>
        <c:crosses val="autoZero"/>
        <c:crossBetween val="between"/>
      </c:valAx>
      <c:spPr>
        <a:noFill/>
        <a:ln>
          <a:noFill/>
        </a:ln>
        <a:effectLst/>
      </c:spPr>
    </c:plotArea>
    <c:legend>
      <c:legendPos val="b"/>
      <c:layout>
        <c:manualLayout>
          <c:xMode val="edge"/>
          <c:yMode val="edge"/>
          <c:x val="0.34607652524224247"/>
          <c:y val="4.9746938848277279E-2"/>
          <c:w val="0.41177208931227971"/>
          <c:h val="0.166630843441867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rgbClr val="005B99"/>
      </a:solidFill>
      <a:prstDash val="solid"/>
    </a:ln>
    <a:effectLst/>
  </c:spPr>
  <c:txPr>
    <a:bodyPr/>
    <a:lstStyle/>
    <a:p>
      <a:pPr>
        <a:defRPr sz="1000">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200" b="1" i="0" u="none" strike="noStrike" kern="1200" spc="0" baseline="0">
                <a:solidFill>
                  <a:schemeClr val="dk1"/>
                </a:solidFill>
                <a:latin typeface="+mn-lt"/>
                <a:ea typeface="+mn-ea"/>
                <a:cs typeface="+mn-cs"/>
              </a:defRPr>
            </a:pPr>
            <a:r>
              <a:rPr lang="en-US" b="1"/>
              <a:t>Cumulative Returns</a:t>
            </a:r>
          </a:p>
        </c:rich>
      </c:tx>
      <c:layout>
        <c:manualLayout>
          <c:xMode val="edge"/>
          <c:yMode val="edge"/>
          <c:x val="0.37622950819672124"/>
          <c:y val="1.367333645559126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0318262635773842"/>
          <c:y val="0.1275965637974141"/>
          <c:w val="0.86729695679791596"/>
          <c:h val="0.65450467915157773"/>
        </c:manualLayout>
      </c:layout>
      <c:lineChart>
        <c:grouping val="standard"/>
        <c:varyColors val="0"/>
        <c:ser>
          <c:idx val="0"/>
          <c:order val="0"/>
          <c:tx>
            <c:strRef>
              <c:f>Sheet1!$B$1</c:f>
              <c:strCache>
                <c:ptCount val="1"/>
                <c:pt idx="0">
                  <c:v>Current Model</c:v>
                </c:pt>
              </c:strCache>
            </c:strRef>
          </c:tx>
          <c:spPr>
            <a:ln w="28575" cap="rnd">
              <a:solidFill>
                <a:schemeClr val="accent4">
                  <a:shade val="65000"/>
                </a:schemeClr>
              </a:solidFill>
              <a:round/>
            </a:ln>
            <a:effectLst/>
          </c:spPr>
          <c:marker>
            <c:symbol val="none"/>
          </c:marker>
          <c:cat>
            <c:numRef>
              <c:f>Sheet1!$A$2:$A$161</c:f>
              <c:numCache>
                <c:formatCode>[$-409]mmm\-yy;@</c:formatCode>
                <c:ptCount val="160"/>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numCache>
            </c:numRef>
          </c:cat>
          <c:val>
            <c:numRef>
              <c:f>Sheet1!$B$2:$B$161</c:f>
              <c:numCache>
                <c:formatCode>General</c:formatCode>
                <c:ptCount val="160"/>
                <c:pt idx="0">
                  <c:v>1000</c:v>
                </c:pt>
                <c:pt idx="1">
                  <c:v>927.20080000000007</c:v>
                </c:pt>
                <c:pt idx="2">
                  <c:v>919.45893313200008</c:v>
                </c:pt>
                <c:pt idx="3">
                  <c:v>905.08833721500525</c:v>
                </c:pt>
                <c:pt idx="4">
                  <c:v>946.76150054306311</c:v>
                </c:pt>
                <c:pt idx="5">
                  <c:v>984.62972406254153</c:v>
                </c:pt>
                <c:pt idx="6">
                  <c:v>896.93304663826837</c:v>
                </c:pt>
                <c:pt idx="7">
                  <c:v>906.62602268667865</c:v>
                </c:pt>
                <c:pt idx="8">
                  <c:v>957.89832334837695</c:v>
                </c:pt>
                <c:pt idx="9">
                  <c:v>893.68349219429149</c:v>
                </c:pt>
                <c:pt idx="10">
                  <c:v>698.52017622210838</c:v>
                </c:pt>
                <c:pt idx="11">
                  <c:v>638.45728708546767</c:v>
                </c:pt>
                <c:pt idx="12">
                  <c:v>688.2319555450274</c:v>
                </c:pt>
                <c:pt idx="13">
                  <c:v>641.44787425655204</c:v>
                </c:pt>
                <c:pt idx="14">
                  <c:v>561.39067235679852</c:v>
                </c:pt>
                <c:pt idx="15">
                  <c:v>606.36590662809465</c:v>
                </c:pt>
                <c:pt idx="16">
                  <c:v>724.88497400580877</c:v>
                </c:pt>
                <c:pt idx="17">
                  <c:v>774.14025146500899</c:v>
                </c:pt>
                <c:pt idx="18">
                  <c:v>759.84240882957079</c:v>
                </c:pt>
                <c:pt idx="19">
                  <c:v>828.60115627848575</c:v>
                </c:pt>
                <c:pt idx="20">
                  <c:v>860.82318480056608</c:v>
                </c:pt>
                <c:pt idx="21">
                  <c:v>883.18505959651327</c:v>
                </c:pt>
                <c:pt idx="22">
                  <c:v>873.91161647074989</c:v>
                </c:pt>
                <c:pt idx="23">
                  <c:v>913.51621767212157</c:v>
                </c:pt>
                <c:pt idx="24">
                  <c:v>948.03075623552138</c:v>
                </c:pt>
                <c:pt idx="25">
                  <c:v>908.4455424027559</c:v>
                </c:pt>
                <c:pt idx="26">
                  <c:v>964.56855214747634</c:v>
                </c:pt>
                <c:pt idx="27">
                  <c:v>1038.4846155057717</c:v>
                </c:pt>
                <c:pt idx="28">
                  <c:v>1076.8150826640897</c:v>
                </c:pt>
                <c:pt idx="29">
                  <c:v>992.36707413322006</c:v>
                </c:pt>
                <c:pt idx="30">
                  <c:v>940.60024179915911</c:v>
                </c:pt>
                <c:pt idx="31">
                  <c:v>989.08366938274514</c:v>
                </c:pt>
                <c:pt idx="32">
                  <c:v>934.8426211632933</c:v>
                </c:pt>
                <c:pt idx="33">
                  <c:v>1055.5287338306739</c:v>
                </c:pt>
                <c:pt idx="34">
                  <c:v>1112.821989080016</c:v>
                </c:pt>
                <c:pt idx="35">
                  <c:v>1120.30678825069</c:v>
                </c:pt>
                <c:pt idx="36">
                  <c:v>1192.6776445163182</c:v>
                </c:pt>
                <c:pt idx="37">
                  <c:v>1228.8782734537351</c:v>
                </c:pt>
                <c:pt idx="38">
                  <c:v>1257.4823370227032</c:v>
                </c:pt>
                <c:pt idx="39">
                  <c:v>1276.5003782897747</c:v>
                </c:pt>
                <c:pt idx="40">
                  <c:v>1336.9033549901442</c:v>
                </c:pt>
                <c:pt idx="41">
                  <c:v>1330.4248846565113</c:v>
                </c:pt>
                <c:pt idx="42">
                  <c:v>1347.7924698576021</c:v>
                </c:pt>
                <c:pt idx="43">
                  <c:v>1325.1705819265242</c:v>
                </c:pt>
                <c:pt idx="44">
                  <c:v>1274.8910304111828</c:v>
                </c:pt>
                <c:pt idx="45">
                  <c:v>1231.0752415026429</c:v>
                </c:pt>
                <c:pt idx="46">
                  <c:v>1381.2221022572712</c:v>
                </c:pt>
                <c:pt idx="47">
                  <c:v>1345.3729499044211</c:v>
                </c:pt>
                <c:pt idx="48">
                  <c:v>1322.7974645122968</c:v>
                </c:pt>
                <c:pt idx="49">
                  <c:v>1410.8746108893836</c:v>
                </c:pt>
                <c:pt idx="50">
                  <c:v>1456.9505133185557</c:v>
                </c:pt>
                <c:pt idx="51">
                  <c:v>1504.7259831011906</c:v>
                </c:pt>
                <c:pt idx="52">
                  <c:v>1497.9023517130233</c:v>
                </c:pt>
                <c:pt idx="53">
                  <c:v>1414.7949126168878</c:v>
                </c:pt>
                <c:pt idx="54">
                  <c:v>1453.6460051535037</c:v>
                </c:pt>
                <c:pt idx="55">
                  <c:v>1456.6887769714911</c:v>
                </c:pt>
                <c:pt idx="56">
                  <c:v>1529.6804076333538</c:v>
                </c:pt>
                <c:pt idx="57">
                  <c:v>1536.7296057816102</c:v>
                </c:pt>
                <c:pt idx="58">
                  <c:v>1536.4333243136155</c:v>
                </c:pt>
                <c:pt idx="59">
                  <c:v>1591.9932502912632</c:v>
                </c:pt>
                <c:pt idx="60">
                  <c:v>1632.2226441401376</c:v>
                </c:pt>
                <c:pt idx="61">
                  <c:v>1727.3113651643382</c:v>
                </c:pt>
                <c:pt idx="62">
                  <c:v>1763.8017803828548</c:v>
                </c:pt>
                <c:pt idx="63">
                  <c:v>1838.2251438060412</c:v>
                </c:pt>
                <c:pt idx="64">
                  <c:v>1871.4367251242136</c:v>
                </c:pt>
                <c:pt idx="65">
                  <c:v>1916.4084643433814</c:v>
                </c:pt>
                <c:pt idx="66">
                  <c:v>1889.0211123362542</c:v>
                </c:pt>
                <c:pt idx="67">
                  <c:v>2007.305569523191</c:v>
                </c:pt>
                <c:pt idx="68">
                  <c:v>1970.0150992443541</c:v>
                </c:pt>
                <c:pt idx="69">
                  <c:v>2022.3199198902546</c:v>
                </c:pt>
                <c:pt idx="70">
                  <c:v>2097.4563852658889</c:v>
                </c:pt>
                <c:pt idx="71">
                  <c:v>2164.7570688609921</c:v>
                </c:pt>
                <c:pt idx="72">
                  <c:v>2241.6369706791938</c:v>
                </c:pt>
                <c:pt idx="73">
                  <c:v>2173.3710550289179</c:v>
                </c:pt>
                <c:pt idx="74">
                  <c:v>2287.4475896372614</c:v>
                </c:pt>
                <c:pt idx="75">
                  <c:v>2319.8973815191007</c:v>
                </c:pt>
                <c:pt idx="76">
                  <c:v>2341.1726964255358</c:v>
                </c:pt>
                <c:pt idx="77">
                  <c:v>2397.1359435970003</c:v>
                </c:pt>
                <c:pt idx="78">
                  <c:v>2443.913126652471</c:v>
                </c:pt>
                <c:pt idx="79">
                  <c:v>2395.8384227554648</c:v>
                </c:pt>
                <c:pt idx="80">
                  <c:v>2470.956587890299</c:v>
                </c:pt>
                <c:pt idx="81">
                  <c:v>2490.4265639176415</c:v>
                </c:pt>
                <c:pt idx="82">
                  <c:v>2597.3136796997355</c:v>
                </c:pt>
                <c:pt idx="83">
                  <c:v>2775.6028103298659</c:v>
                </c:pt>
                <c:pt idx="84">
                  <c:v>2791.0670182691874</c:v>
                </c:pt>
                <c:pt idx="85">
                  <c:v>2658.8363107848591</c:v>
                </c:pt>
                <c:pt idx="86">
                  <c:v>2732.8792133320781</c:v>
                </c:pt>
                <c:pt idx="87">
                  <c:v>2712.7451357633545</c:v>
                </c:pt>
                <c:pt idx="88">
                  <c:v>2729.7388563918307</c:v>
                </c:pt>
                <c:pt idx="89">
                  <c:v>2717.8323158128592</c:v>
                </c:pt>
                <c:pt idx="90">
                  <c:v>2665.5701747305206</c:v>
                </c:pt>
                <c:pt idx="91">
                  <c:v>2734.1105137474015</c:v>
                </c:pt>
                <c:pt idx="92">
                  <c:v>2615.6134479814928</c:v>
                </c:pt>
                <c:pt idx="93">
                  <c:v>2673.8721972855556</c:v>
                </c:pt>
                <c:pt idx="94">
                  <c:v>2875.3249372756859</c:v>
                </c:pt>
                <c:pt idx="95">
                  <c:v>2862.0120747809674</c:v>
                </c:pt>
                <c:pt idx="96">
                  <c:v>2925.1110621004336</c:v>
                </c:pt>
                <c:pt idx="97">
                  <c:v>2704.5155664187669</c:v>
                </c:pt>
                <c:pt idx="98">
                  <c:v>2726.6705628874097</c:v>
                </c:pt>
                <c:pt idx="99">
                  <c:v>2965.1633875582875</c:v>
                </c:pt>
                <c:pt idx="100">
                  <c:v>2931.0677150556016</c:v>
                </c:pt>
                <c:pt idx="101">
                  <c:v>2969.5346115576313</c:v>
                </c:pt>
                <c:pt idx="102">
                  <c:v>2999.7810453693678</c:v>
                </c:pt>
                <c:pt idx="103">
                  <c:v>3169.1522829281766</c:v>
                </c:pt>
                <c:pt idx="104">
                  <c:v>3230.7031442542489</c:v>
                </c:pt>
                <c:pt idx="105">
                  <c:v>3225.6712427863017</c:v>
                </c:pt>
                <c:pt idx="106">
                  <c:v>3139.483887716046</c:v>
                </c:pt>
                <c:pt idx="107">
                  <c:v>3421.153735207035</c:v>
                </c:pt>
                <c:pt idx="108">
                  <c:v>3448.1825806816455</c:v>
                </c:pt>
                <c:pt idx="109">
                  <c:v>3525.8425487637573</c:v>
                </c:pt>
                <c:pt idx="110">
                  <c:v>3710.085805739815</c:v>
                </c:pt>
                <c:pt idx="111">
                  <c:v>3730.8002518710055</c:v>
                </c:pt>
                <c:pt idx="112">
                  <c:v>3783.7298612043501</c:v>
                </c:pt>
                <c:pt idx="113">
                  <c:v>3839.9884126994007</c:v>
                </c:pt>
                <c:pt idx="114">
                  <c:v>3864.3955821353447</c:v>
                </c:pt>
                <c:pt idx="115">
                  <c:v>3985.3959908449337</c:v>
                </c:pt>
                <c:pt idx="116">
                  <c:v>3989.5606449400866</c:v>
                </c:pt>
                <c:pt idx="117">
                  <c:v>4116.1657136953945</c:v>
                </c:pt>
                <c:pt idx="118">
                  <c:v>4138.2020184602343</c:v>
                </c:pt>
                <c:pt idx="119">
                  <c:v>4396.1085534378335</c:v>
                </c:pt>
                <c:pt idx="120">
                  <c:v>4497.6385121678768</c:v>
                </c:pt>
                <c:pt idx="121">
                  <c:v>4666.4690675822303</c:v>
                </c:pt>
                <c:pt idx="122">
                  <c:v>4505.5251083997364</c:v>
                </c:pt>
                <c:pt idx="123">
                  <c:v>4369.1452752276782</c:v>
                </c:pt>
                <c:pt idx="124">
                  <c:v>4308.0768578867655</c:v>
                </c:pt>
                <c:pt idx="125">
                  <c:v>4438.6892265719353</c:v>
                </c:pt>
                <c:pt idx="126">
                  <c:v>4453.6463027420723</c:v>
                </c:pt>
                <c:pt idx="127">
                  <c:v>4709.9634454867446</c:v>
                </c:pt>
                <c:pt idx="128">
                  <c:v>4780.687323623657</c:v>
                </c:pt>
                <c:pt idx="129">
                  <c:v>4880.9860467117041</c:v>
                </c:pt>
                <c:pt idx="130">
                  <c:v>4563.8207448330295</c:v>
                </c:pt>
                <c:pt idx="131">
                  <c:v>4810.8725797352445</c:v>
                </c:pt>
                <c:pt idx="132">
                  <c:v>4330.2009047006077</c:v>
                </c:pt>
                <c:pt idx="133">
                  <c:v>4777.6301717011502</c:v>
                </c:pt>
                <c:pt idx="134">
                  <c:v>5312.0790704474639</c:v>
                </c:pt>
                <c:pt idx="135">
                  <c:v>5364.676522195974</c:v>
                </c:pt>
                <c:pt idx="136">
                  <c:v>5574.2514731026558</c:v>
                </c:pt>
                <c:pt idx="137">
                  <c:v>5120.7772079785382</c:v>
                </c:pt>
                <c:pt idx="138">
                  <c:v>5599.599373497098</c:v>
                </c:pt>
                <c:pt idx="139">
                  <c:v>5785.7658941081318</c:v>
                </c:pt>
                <c:pt idx="140">
                  <c:v>5556.5435421807788</c:v>
                </c:pt>
                <c:pt idx="141">
                  <c:v>5827.8303211659058</c:v>
                </c:pt>
                <c:pt idx="142">
                  <c:v>5778.293763435996</c:v>
                </c:pt>
                <c:pt idx="143">
                  <c:v>6032.1109952984489</c:v>
                </c:pt>
                <c:pt idx="144">
                  <c:v>6219.5788051312138</c:v>
                </c:pt>
                <c:pt idx="145">
                  <c:v>6207.4264944954439</c:v>
                </c:pt>
                <c:pt idx="146">
                  <c:v>5655.9381349411869</c:v>
                </c:pt>
                <c:pt idx="147">
                  <c:v>5146.6190431371751</c:v>
                </c:pt>
                <c:pt idx="148">
                  <c:v>5788.3194743174063</c:v>
                </c:pt>
                <c:pt idx="149">
                  <c:v>6057.1889073947823</c:v>
                </c:pt>
                <c:pt idx="150">
                  <c:v>6117.8817849828456</c:v>
                </c:pt>
                <c:pt idx="151">
                  <c:v>6483.1663128784303</c:v>
                </c:pt>
                <c:pt idx="152">
                  <c:v>6910.5236654271439</c:v>
                </c:pt>
                <c:pt idx="153">
                  <c:v>6782.7005536997758</c:v>
                </c:pt>
                <c:pt idx="154">
                  <c:v>6592.6642061263265</c:v>
                </c:pt>
                <c:pt idx="155">
                  <c:v>7304.9051667891817</c:v>
                </c:pt>
                <c:pt idx="156">
                  <c:v>7576.8556761836662</c:v>
                </c:pt>
                <c:pt idx="157">
                  <c:v>7638.9331578128667</c:v>
                </c:pt>
                <c:pt idx="158">
                  <c:v>7711.0026322850026</c:v>
                </c:pt>
                <c:pt idx="159">
                  <c:v>8409.2104812268826</c:v>
                </c:pt>
              </c:numCache>
            </c:numRef>
          </c:val>
          <c:smooth val="0"/>
          <c:extLst>
            <c:ext xmlns:c16="http://schemas.microsoft.com/office/drawing/2014/chart" uri="{C3380CC4-5D6E-409C-BE32-E72D297353CC}">
              <c16:uniqueId val="{00000000-6701-4EF1-B246-EA660828DA3A}"/>
            </c:ext>
          </c:extLst>
        </c:ser>
        <c:ser>
          <c:idx val="1"/>
          <c:order val="1"/>
          <c:tx>
            <c:strRef>
              <c:f>Sheet1!$C$1</c:f>
              <c:strCache>
                <c:ptCount val="1"/>
                <c:pt idx="0">
                  <c:v>Original Model</c:v>
                </c:pt>
              </c:strCache>
            </c:strRef>
          </c:tx>
          <c:spPr>
            <a:ln w="28575" cap="rnd">
              <a:solidFill>
                <a:schemeClr val="accent4"/>
              </a:solidFill>
              <a:round/>
            </a:ln>
            <a:effectLst/>
          </c:spPr>
          <c:marker>
            <c:symbol val="none"/>
          </c:marker>
          <c:cat>
            <c:numRef>
              <c:f>Sheet1!$A$2:$A$161</c:f>
              <c:numCache>
                <c:formatCode>[$-409]mmm\-yy;@</c:formatCode>
                <c:ptCount val="160"/>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numCache>
            </c:numRef>
          </c:cat>
          <c:val>
            <c:numRef>
              <c:f>Sheet1!$C$2:$C$161</c:f>
              <c:numCache>
                <c:formatCode>General</c:formatCode>
                <c:ptCount val="160"/>
                <c:pt idx="0">
                  <c:v>1000</c:v>
                </c:pt>
                <c:pt idx="1">
                  <c:v>932.94771380803115</c:v>
                </c:pt>
                <c:pt idx="2">
                  <c:v>926.09822249626325</c:v>
                </c:pt>
                <c:pt idx="3">
                  <c:v>926.01278387000661</c:v>
                </c:pt>
                <c:pt idx="4">
                  <c:v>975.91597468945827</c:v>
                </c:pt>
                <c:pt idx="5">
                  <c:v>1023.6514794139667</c:v>
                </c:pt>
                <c:pt idx="6">
                  <c:v>962.76121535526488</c:v>
                </c:pt>
                <c:pt idx="7">
                  <c:v>932.57045290735266</c:v>
                </c:pt>
                <c:pt idx="8">
                  <c:v>948.89395952202972</c:v>
                </c:pt>
                <c:pt idx="9">
                  <c:v>865.26581918320926</c:v>
                </c:pt>
                <c:pt idx="10">
                  <c:v>729.64578598335788</c:v>
                </c:pt>
                <c:pt idx="11">
                  <c:v>667.34187937844024</c:v>
                </c:pt>
                <c:pt idx="12">
                  <c:v>686.95139954899503</c:v>
                </c:pt>
                <c:pt idx="13">
                  <c:v>644.59157487195205</c:v>
                </c:pt>
                <c:pt idx="14">
                  <c:v>594.32626605703638</c:v>
                </c:pt>
                <c:pt idx="15">
                  <c:v>655.61534360728194</c:v>
                </c:pt>
                <c:pt idx="16">
                  <c:v>714.08197509869024</c:v>
                </c:pt>
                <c:pt idx="17">
                  <c:v>767.75200192196121</c:v>
                </c:pt>
                <c:pt idx="18">
                  <c:v>775.9949488577405</c:v>
                </c:pt>
                <c:pt idx="19">
                  <c:v>827.0713198840599</c:v>
                </c:pt>
                <c:pt idx="20">
                  <c:v>853.95898550188826</c:v>
                </c:pt>
                <c:pt idx="21">
                  <c:v>885.60983569032362</c:v>
                </c:pt>
                <c:pt idx="22">
                  <c:v>884.44641101792081</c:v>
                </c:pt>
                <c:pt idx="23">
                  <c:v>937.38627841381492</c:v>
                </c:pt>
                <c:pt idx="24">
                  <c:v>971.55129285069575</c:v>
                </c:pt>
                <c:pt idx="25">
                  <c:v>931.70767850143625</c:v>
                </c:pt>
                <c:pt idx="26">
                  <c:v>955.90857875663164</c:v>
                </c:pt>
                <c:pt idx="27">
                  <c:v>1016.1557411053444</c:v>
                </c:pt>
                <c:pt idx="28">
                  <c:v>1043.7023332074471</c:v>
                </c:pt>
                <c:pt idx="29">
                  <c:v>962.16937704076679</c:v>
                </c:pt>
                <c:pt idx="30">
                  <c:v>925.06596607135907</c:v>
                </c:pt>
                <c:pt idx="31">
                  <c:v>982.80381466802953</c:v>
                </c:pt>
                <c:pt idx="32">
                  <c:v>932.39176486816086</c:v>
                </c:pt>
                <c:pt idx="33">
                  <c:v>1020.5656346922613</c:v>
                </c:pt>
                <c:pt idx="34">
                  <c:v>1069.9743024218442</c:v>
                </c:pt>
                <c:pt idx="35">
                  <c:v>1072.0713622752833</c:v>
                </c:pt>
                <c:pt idx="36">
                  <c:v>1137.7706253524605</c:v>
                </c:pt>
                <c:pt idx="37">
                  <c:v>1160.5291018235125</c:v>
                </c:pt>
                <c:pt idx="38">
                  <c:v>1206.7526745371806</c:v>
                </c:pt>
                <c:pt idx="39">
                  <c:v>1213.7821983381482</c:v>
                </c:pt>
                <c:pt idx="40">
                  <c:v>1270.801099269758</c:v>
                </c:pt>
                <c:pt idx="41">
                  <c:v>1255.5464979117394</c:v>
                </c:pt>
                <c:pt idx="42">
                  <c:v>1259.2489033067516</c:v>
                </c:pt>
                <c:pt idx="43">
                  <c:v>1238.8084318964711</c:v>
                </c:pt>
                <c:pt idx="44">
                  <c:v>1178.555446128752</c:v>
                </c:pt>
                <c:pt idx="45">
                  <c:v>1105.2358503799794</c:v>
                </c:pt>
                <c:pt idx="46">
                  <c:v>1252.2073065310094</c:v>
                </c:pt>
                <c:pt idx="47">
                  <c:v>1222.7111838247945</c:v>
                </c:pt>
                <c:pt idx="48">
                  <c:v>1205.7595955864178</c:v>
                </c:pt>
                <c:pt idx="49">
                  <c:v>1292.9303653587369</c:v>
                </c:pt>
                <c:pt idx="50">
                  <c:v>1336.8180492655449</c:v>
                </c:pt>
                <c:pt idx="51">
                  <c:v>1366.1480414856796</c:v>
                </c:pt>
                <c:pt idx="52">
                  <c:v>1360.4871211642651</c:v>
                </c:pt>
                <c:pt idx="53">
                  <c:v>1261.5628555001426</c:v>
                </c:pt>
                <c:pt idx="54">
                  <c:v>1307.5676514000011</c:v>
                </c:pt>
                <c:pt idx="55">
                  <c:v>1303.2898955658875</c:v>
                </c:pt>
                <c:pt idx="56">
                  <c:v>1349.9979820398548</c:v>
                </c:pt>
                <c:pt idx="57">
                  <c:v>1353.4547039403155</c:v>
                </c:pt>
                <c:pt idx="58">
                  <c:v>1323.4208387026224</c:v>
                </c:pt>
                <c:pt idx="59">
                  <c:v>1322.9330812627329</c:v>
                </c:pt>
                <c:pt idx="60">
                  <c:v>1354.1697478218382</c:v>
                </c:pt>
                <c:pt idx="61">
                  <c:v>1438.1269943401119</c:v>
                </c:pt>
                <c:pt idx="62">
                  <c:v>1451.8635614609848</c:v>
                </c:pt>
                <c:pt idx="63">
                  <c:v>1511.9821153474225</c:v>
                </c:pt>
                <c:pt idx="64">
                  <c:v>1557.1933941321824</c:v>
                </c:pt>
                <c:pt idx="65">
                  <c:v>1620.6642237918986</c:v>
                </c:pt>
                <c:pt idx="66">
                  <c:v>1591.4946404285565</c:v>
                </c:pt>
                <c:pt idx="67">
                  <c:v>1649.3713976161062</c:v>
                </c:pt>
                <c:pt idx="68">
                  <c:v>1611.006909716478</c:v>
                </c:pt>
                <c:pt idx="69">
                  <c:v>1677.5107380065542</c:v>
                </c:pt>
                <c:pt idx="70">
                  <c:v>1753.330627551145</c:v>
                </c:pt>
                <c:pt idx="71">
                  <c:v>1804.857864870916</c:v>
                </c:pt>
                <c:pt idx="72">
                  <c:v>1840.7253025617117</c:v>
                </c:pt>
                <c:pt idx="73">
                  <c:v>1774.6969177283545</c:v>
                </c:pt>
                <c:pt idx="74">
                  <c:v>1846.2192926850485</c:v>
                </c:pt>
                <c:pt idx="75">
                  <c:v>1880.9084819270861</c:v>
                </c:pt>
                <c:pt idx="76">
                  <c:v>1922.4106834482948</c:v>
                </c:pt>
                <c:pt idx="77">
                  <c:v>1984.1621667062725</c:v>
                </c:pt>
                <c:pt idx="78">
                  <c:v>2047.1052815130477</c:v>
                </c:pt>
                <c:pt idx="79">
                  <c:v>2029.9246362590782</c:v>
                </c:pt>
                <c:pt idx="80">
                  <c:v>2068.2566186359054</c:v>
                </c:pt>
                <c:pt idx="81">
                  <c:v>2037.8330936292316</c:v>
                </c:pt>
                <c:pt idx="82">
                  <c:v>2069.5825248994784</c:v>
                </c:pt>
                <c:pt idx="83">
                  <c:v>2188.5507150225321</c:v>
                </c:pt>
                <c:pt idx="84">
                  <c:v>2194.3414482151134</c:v>
                </c:pt>
                <c:pt idx="85">
                  <c:v>2081.0763217240292</c:v>
                </c:pt>
                <c:pt idx="86">
                  <c:v>2173.443699207377</c:v>
                </c:pt>
                <c:pt idx="87">
                  <c:v>2163.9143277083949</c:v>
                </c:pt>
                <c:pt idx="88">
                  <c:v>2189.3023811535377</c:v>
                </c:pt>
                <c:pt idx="89">
                  <c:v>2210.1857984630046</c:v>
                </c:pt>
                <c:pt idx="90">
                  <c:v>2140.359918165625</c:v>
                </c:pt>
                <c:pt idx="91">
                  <c:v>2168.0716654734842</c:v>
                </c:pt>
                <c:pt idx="92">
                  <c:v>2017.4409770093141</c:v>
                </c:pt>
                <c:pt idx="93">
                  <c:v>2046.7970741361448</c:v>
                </c:pt>
                <c:pt idx="94">
                  <c:v>2246.283701540468</c:v>
                </c:pt>
                <c:pt idx="95">
                  <c:v>2253.7251454142952</c:v>
                </c:pt>
                <c:pt idx="96">
                  <c:v>2204.8031885570153</c:v>
                </c:pt>
                <c:pt idx="97">
                  <c:v>2040.0854331593875</c:v>
                </c:pt>
                <c:pt idx="98">
                  <c:v>2058.6264418595961</c:v>
                </c:pt>
                <c:pt idx="99">
                  <c:v>2199.6007649072076</c:v>
                </c:pt>
                <c:pt idx="100">
                  <c:v>2178.25795216805</c:v>
                </c:pt>
                <c:pt idx="101">
                  <c:v>2224.0342775288418</c:v>
                </c:pt>
                <c:pt idx="102">
                  <c:v>2233.7516963821695</c:v>
                </c:pt>
                <c:pt idx="103">
                  <c:v>2373.8030246072408</c:v>
                </c:pt>
                <c:pt idx="104">
                  <c:v>2419.1662097421181</c:v>
                </c:pt>
                <c:pt idx="105">
                  <c:v>2427.5480197547072</c:v>
                </c:pt>
                <c:pt idx="106">
                  <c:v>2388.8279297640561</c:v>
                </c:pt>
                <c:pt idx="107">
                  <c:v>2502.3628570448427</c:v>
                </c:pt>
                <c:pt idx="108">
                  <c:v>2556.5360629449851</c:v>
                </c:pt>
                <c:pt idx="109">
                  <c:v>2593.8127552088781</c:v>
                </c:pt>
                <c:pt idx="110">
                  <c:v>2751.3699056958972</c:v>
                </c:pt>
                <c:pt idx="111">
                  <c:v>2745.335673393226</c:v>
                </c:pt>
                <c:pt idx="112">
                  <c:v>2756.51023545003</c:v>
                </c:pt>
                <c:pt idx="113">
                  <c:v>2820.7208026501503</c:v>
                </c:pt>
                <c:pt idx="114">
                  <c:v>2833.7758043891081</c:v>
                </c:pt>
                <c:pt idx="115">
                  <c:v>2903.0203973102371</c:v>
                </c:pt>
                <c:pt idx="116">
                  <c:v>2923.0524260845204</c:v>
                </c:pt>
                <c:pt idx="117">
                  <c:v>3029.4400697819947</c:v>
                </c:pt>
                <c:pt idx="118">
                  <c:v>3176.4700485744884</c:v>
                </c:pt>
                <c:pt idx="119">
                  <c:v>3223.9924421720061</c:v>
                </c:pt>
                <c:pt idx="120">
                  <c:v>3239.8000604561289</c:v>
                </c:pt>
                <c:pt idx="121">
                  <c:v>3455.4671973553677</c:v>
                </c:pt>
                <c:pt idx="122">
                  <c:v>3441.3075944692073</c:v>
                </c:pt>
                <c:pt idx="123">
                  <c:v>3369.2237991173556</c:v>
                </c:pt>
                <c:pt idx="124">
                  <c:v>3310.6203352911862</c:v>
                </c:pt>
                <c:pt idx="125">
                  <c:v>3483.9349208067533</c:v>
                </c:pt>
                <c:pt idx="126">
                  <c:v>3391.6658519523671</c:v>
                </c:pt>
                <c:pt idx="127">
                  <c:v>3511.9564296336985</c:v>
                </c:pt>
                <c:pt idx="128">
                  <c:v>3583.0335306427842</c:v>
                </c:pt>
                <c:pt idx="129">
                  <c:v>3563.7907443798472</c:v>
                </c:pt>
                <c:pt idx="130">
                  <c:v>3378.1426783438915</c:v>
                </c:pt>
                <c:pt idx="131">
                  <c:v>3364.2057826067157</c:v>
                </c:pt>
                <c:pt idx="132">
                  <c:v>3059.8347595610185</c:v>
                </c:pt>
                <c:pt idx="133">
                  <c:v>3265.3416857267061</c:v>
                </c:pt>
                <c:pt idx="134">
                  <c:v>3429.2294492630181</c:v>
                </c:pt>
                <c:pt idx="135">
                  <c:v>3467.0084148156666</c:v>
                </c:pt>
                <c:pt idx="136">
                  <c:v>3504.004208000501</c:v>
                </c:pt>
                <c:pt idx="137">
                  <c:v>3188.1035856507169</c:v>
                </c:pt>
                <c:pt idx="138">
                  <c:v>3431.5446047138448</c:v>
                </c:pt>
                <c:pt idx="139">
                  <c:v>3514.7703339618888</c:v>
                </c:pt>
                <c:pt idx="140">
                  <c:v>3331.1153702359234</c:v>
                </c:pt>
                <c:pt idx="141">
                  <c:v>3502.8927914108526</c:v>
                </c:pt>
                <c:pt idx="142">
                  <c:v>3611.4574593719085</c:v>
                </c:pt>
                <c:pt idx="143">
                  <c:v>3810.0196804746402</c:v>
                </c:pt>
                <c:pt idx="144">
                  <c:v>3937.4165717993956</c:v>
                </c:pt>
                <c:pt idx="145">
                  <c:v>3822.5953421923864</c:v>
                </c:pt>
                <c:pt idx="146">
                  <c:v>3511.6400138424187</c:v>
                </c:pt>
                <c:pt idx="147">
                  <c:v>3104.4564017937546</c:v>
                </c:pt>
                <c:pt idx="148">
                  <c:v>3502.2667273869592</c:v>
                </c:pt>
                <c:pt idx="149">
                  <c:v>3665.6354493484546</c:v>
                </c:pt>
                <c:pt idx="150">
                  <c:v>3735.8164786849561</c:v>
                </c:pt>
                <c:pt idx="151">
                  <c:v>3882.21349545148</c:v>
                </c:pt>
                <c:pt idx="152">
                  <c:v>4155.5104949635333</c:v>
                </c:pt>
                <c:pt idx="153">
                  <c:v>4018.3073065609296</c:v>
                </c:pt>
                <c:pt idx="154">
                  <c:v>3838.0953550836339</c:v>
                </c:pt>
                <c:pt idx="155">
                  <c:v>4308.7792611519335</c:v>
                </c:pt>
                <c:pt idx="156">
                  <c:v>4475.6311015264955</c:v>
                </c:pt>
                <c:pt idx="157">
                  <c:v>4569.9186547276686</c:v>
                </c:pt>
                <c:pt idx="158">
                  <c:v>4558.1981380067291</c:v>
                </c:pt>
                <c:pt idx="159">
                  <c:v>4969.372653295658</c:v>
                </c:pt>
              </c:numCache>
            </c:numRef>
          </c:val>
          <c:smooth val="0"/>
          <c:extLst>
            <c:ext xmlns:c16="http://schemas.microsoft.com/office/drawing/2014/chart" uri="{C3380CC4-5D6E-409C-BE32-E72D297353CC}">
              <c16:uniqueId val="{00000001-6701-4EF1-B246-EA660828DA3A}"/>
            </c:ext>
          </c:extLst>
        </c:ser>
        <c:ser>
          <c:idx val="2"/>
          <c:order val="2"/>
          <c:tx>
            <c:strRef>
              <c:f>Sheet1!$D$1</c:f>
              <c:strCache>
                <c:ptCount val="1"/>
                <c:pt idx="0">
                  <c:v>Refinitiv/S-Network US Large Cap ESG Best Practices Index</c:v>
                </c:pt>
              </c:strCache>
            </c:strRef>
          </c:tx>
          <c:spPr>
            <a:ln w="28575" cap="rnd">
              <a:solidFill>
                <a:schemeClr val="accent4">
                  <a:tint val="65000"/>
                </a:schemeClr>
              </a:solidFill>
              <a:round/>
            </a:ln>
            <a:effectLst/>
          </c:spPr>
          <c:marker>
            <c:symbol val="none"/>
          </c:marker>
          <c:cat>
            <c:numRef>
              <c:f>Sheet1!$A$2:$A$161</c:f>
              <c:numCache>
                <c:formatCode>[$-409]mmm\-yy;@</c:formatCode>
                <c:ptCount val="160"/>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numCache>
            </c:numRef>
          </c:cat>
          <c:val>
            <c:numRef>
              <c:f>Sheet1!$D$2:$D$161</c:f>
              <c:numCache>
                <c:formatCode>General</c:formatCode>
                <c:ptCount val="160"/>
                <c:pt idx="0">
                  <c:v>1000</c:v>
                </c:pt>
                <c:pt idx="1">
                  <c:v>954.72482881055032</c:v>
                </c:pt>
                <c:pt idx="2">
                  <c:v>929.87065686025869</c:v>
                </c:pt>
                <c:pt idx="3">
                  <c:v>925.84326654831341</c:v>
                </c:pt>
                <c:pt idx="4">
                  <c:v>969.47501902105</c:v>
                </c:pt>
                <c:pt idx="5">
                  <c:v>989.87572914024861</c:v>
                </c:pt>
                <c:pt idx="6">
                  <c:v>911.15394369769217</c:v>
                </c:pt>
                <c:pt idx="7">
                  <c:v>908.05985290388037</c:v>
                </c:pt>
                <c:pt idx="8">
                  <c:v>924.5853411108294</c:v>
                </c:pt>
                <c:pt idx="9">
                  <c:v>844.54476287091063</c:v>
                </c:pt>
                <c:pt idx="10">
                  <c:v>696.18057316763907</c:v>
                </c:pt>
                <c:pt idx="11">
                  <c:v>645.63023078873971</c:v>
                </c:pt>
                <c:pt idx="12">
                  <c:v>657.31676388536675</c:v>
                </c:pt>
                <c:pt idx="13">
                  <c:v>604.6766421506469</c:v>
                </c:pt>
                <c:pt idx="14">
                  <c:v>541.02967283794089</c:v>
                </c:pt>
                <c:pt idx="15">
                  <c:v>589.48009130104015</c:v>
                </c:pt>
                <c:pt idx="16">
                  <c:v>655.73421252853188</c:v>
                </c:pt>
                <c:pt idx="17">
                  <c:v>697.16459548567116</c:v>
                </c:pt>
                <c:pt idx="18">
                  <c:v>698.50367740299293</c:v>
                </c:pt>
                <c:pt idx="19">
                  <c:v>758.74207456251622</c:v>
                </c:pt>
                <c:pt idx="20">
                  <c:v>786.38600050722835</c:v>
                </c:pt>
                <c:pt idx="21">
                  <c:v>813.26908445346226</c:v>
                </c:pt>
                <c:pt idx="22">
                  <c:v>799.52320568095399</c:v>
                </c:pt>
                <c:pt idx="23">
                  <c:v>847.27364950545325</c:v>
                </c:pt>
                <c:pt idx="24">
                  <c:v>865.16865330966323</c:v>
                </c:pt>
                <c:pt idx="25">
                  <c:v>836.42911488714219</c:v>
                </c:pt>
                <c:pt idx="26">
                  <c:v>867.15698706568651</c:v>
                </c:pt>
                <c:pt idx="27">
                  <c:v>919.00583312198887</c:v>
                </c:pt>
                <c:pt idx="28">
                  <c:v>937.26604108546849</c:v>
                </c:pt>
                <c:pt idx="29">
                  <c:v>860.69490235861076</c:v>
                </c:pt>
                <c:pt idx="30">
                  <c:v>814.39513061121022</c:v>
                </c:pt>
                <c:pt idx="31">
                  <c:v>873.20314481359412</c:v>
                </c:pt>
                <c:pt idx="32">
                  <c:v>827.93811818412405</c:v>
                </c:pt>
                <c:pt idx="33">
                  <c:v>904.66142531067737</c:v>
                </c:pt>
                <c:pt idx="34">
                  <c:v>939.90362668019293</c:v>
                </c:pt>
                <c:pt idx="35">
                  <c:v>944.53969059092083</c:v>
                </c:pt>
                <c:pt idx="36">
                  <c:v>1009.5561755008878</c:v>
                </c:pt>
                <c:pt idx="37">
                  <c:v>1035.4552371290897</c:v>
                </c:pt>
                <c:pt idx="38">
                  <c:v>1070.9510524980981</c:v>
                </c:pt>
                <c:pt idx="39">
                  <c:v>1072.9292416941416</c:v>
                </c:pt>
                <c:pt idx="40">
                  <c:v>1105.3918336292163</c:v>
                </c:pt>
                <c:pt idx="41">
                  <c:v>1088.277960943444</c:v>
                </c:pt>
                <c:pt idx="42">
                  <c:v>1067.3903119452193</c:v>
                </c:pt>
                <c:pt idx="43">
                  <c:v>1033.3857468932283</c:v>
                </c:pt>
                <c:pt idx="44">
                  <c:v>966.89830078620321</c:v>
                </c:pt>
                <c:pt idx="45">
                  <c:v>891.7778341364442</c:v>
                </c:pt>
                <c:pt idx="46">
                  <c:v>997.91022064417928</c:v>
                </c:pt>
                <c:pt idx="47">
                  <c:v>993.49733705300503</c:v>
                </c:pt>
                <c:pt idx="48">
                  <c:v>993.52777073294408</c:v>
                </c:pt>
                <c:pt idx="49">
                  <c:v>1047.1620593456755</c:v>
                </c:pt>
                <c:pt idx="50">
                  <c:v>1087.6084199847828</c:v>
                </c:pt>
                <c:pt idx="51">
                  <c:v>1115.5363936089273</c:v>
                </c:pt>
                <c:pt idx="52">
                  <c:v>1104.1237636317526</c:v>
                </c:pt>
                <c:pt idx="53">
                  <c:v>1025.1077859497843</c:v>
                </c:pt>
                <c:pt idx="54">
                  <c:v>1063.8701496322597</c:v>
                </c:pt>
                <c:pt idx="55">
                  <c:v>1070.393101699214</c:v>
                </c:pt>
                <c:pt idx="56">
                  <c:v>1094.4255642911489</c:v>
                </c:pt>
                <c:pt idx="57">
                  <c:v>1119.1580015216841</c:v>
                </c:pt>
                <c:pt idx="58">
                  <c:v>1104.6817144306367</c:v>
                </c:pt>
                <c:pt idx="59">
                  <c:v>1110.1699213796601</c:v>
                </c:pt>
                <c:pt idx="60">
                  <c:v>1131.9401470961197</c:v>
                </c:pt>
                <c:pt idx="61">
                  <c:v>1207.2635049454732</c:v>
                </c:pt>
                <c:pt idx="62">
                  <c:v>1222.9977174740047</c:v>
                </c:pt>
                <c:pt idx="63">
                  <c:v>1271.3466903373069</c:v>
                </c:pt>
                <c:pt idx="64">
                  <c:v>1288.7243215825515</c:v>
                </c:pt>
                <c:pt idx="65">
                  <c:v>1322.7593203144816</c:v>
                </c:pt>
                <c:pt idx="66">
                  <c:v>1305.7570377884861</c:v>
                </c:pt>
                <c:pt idx="67">
                  <c:v>1371.57494293685</c:v>
                </c:pt>
                <c:pt idx="68">
                  <c:v>1329.0692366218616</c:v>
                </c:pt>
                <c:pt idx="69">
                  <c:v>1369.8402231803195</c:v>
                </c:pt>
                <c:pt idx="70">
                  <c:v>1428.293177783414</c:v>
                </c:pt>
                <c:pt idx="71">
                  <c:v>1475.8204412883592</c:v>
                </c:pt>
                <c:pt idx="72">
                  <c:v>1515.0798884098406</c:v>
                </c:pt>
                <c:pt idx="73">
                  <c:v>1461.2224194775556</c:v>
                </c:pt>
                <c:pt idx="74">
                  <c:v>1531.3010398173981</c:v>
                </c:pt>
                <c:pt idx="75">
                  <c:v>1559.5434948009131</c:v>
                </c:pt>
                <c:pt idx="76">
                  <c:v>1566.5128075069747</c:v>
                </c:pt>
                <c:pt idx="77">
                  <c:v>1598.6507735226987</c:v>
                </c:pt>
                <c:pt idx="78">
                  <c:v>1633.7509510524985</c:v>
                </c:pt>
                <c:pt idx="79">
                  <c:v>1607.1722039056558</c:v>
                </c:pt>
                <c:pt idx="80">
                  <c:v>1665.3816890692369</c:v>
                </c:pt>
                <c:pt idx="81">
                  <c:v>1641.1057570377886</c:v>
                </c:pt>
                <c:pt idx="82">
                  <c:v>1674.4509256910981</c:v>
                </c:pt>
                <c:pt idx="83">
                  <c:v>1720.0710119198579</c:v>
                </c:pt>
                <c:pt idx="84">
                  <c:v>1721.5216839969567</c:v>
                </c:pt>
                <c:pt idx="85">
                  <c:v>1666.710626426579</c:v>
                </c:pt>
                <c:pt idx="86">
                  <c:v>1758.2247020035506</c:v>
                </c:pt>
                <c:pt idx="87">
                  <c:v>1732.3560740552878</c:v>
                </c:pt>
                <c:pt idx="88">
                  <c:v>1750.311945219376</c:v>
                </c:pt>
                <c:pt idx="89">
                  <c:v>1772.1430382957139</c:v>
                </c:pt>
                <c:pt idx="90">
                  <c:v>1731.0474258179052</c:v>
                </c:pt>
                <c:pt idx="91">
                  <c:v>1741.8412376363174</c:v>
                </c:pt>
                <c:pt idx="92">
                  <c:v>1640.3043367993912</c:v>
                </c:pt>
                <c:pt idx="93">
                  <c:v>1597.7783413644431</c:v>
                </c:pt>
                <c:pt idx="94">
                  <c:v>1720.3854932792285</c:v>
                </c:pt>
                <c:pt idx="95">
                  <c:v>1726.7359878265279</c:v>
                </c:pt>
                <c:pt idx="96">
                  <c:v>1698.7572914024852</c:v>
                </c:pt>
                <c:pt idx="97">
                  <c:v>1603.0332234339335</c:v>
                </c:pt>
                <c:pt idx="98">
                  <c:v>1616.7080902865837</c:v>
                </c:pt>
                <c:pt idx="99">
                  <c:v>1729.789500380421</c:v>
                </c:pt>
                <c:pt idx="100">
                  <c:v>1740.9789500380421</c:v>
                </c:pt>
                <c:pt idx="101">
                  <c:v>1768.9373573421253</c:v>
                </c:pt>
                <c:pt idx="102">
                  <c:v>1771.8285569363429</c:v>
                </c:pt>
                <c:pt idx="103">
                  <c:v>1845.2849099670302</c:v>
                </c:pt>
                <c:pt idx="104">
                  <c:v>1856.7921886888157</c:v>
                </c:pt>
                <c:pt idx="105">
                  <c:v>1854.5610956124776</c:v>
                </c:pt>
                <c:pt idx="106">
                  <c:v>1827.3697184884606</c:v>
                </c:pt>
                <c:pt idx="107">
                  <c:v>1933.4378899315245</c:v>
                </c:pt>
                <c:pt idx="108">
                  <c:v>1967.4899315242203</c:v>
                </c:pt>
                <c:pt idx="109">
                  <c:v>2002.8394623383213</c:v>
                </c:pt>
                <c:pt idx="110">
                  <c:v>2085.1504945472993</c:v>
                </c:pt>
                <c:pt idx="111">
                  <c:v>2086.0078113111845</c:v>
                </c:pt>
                <c:pt idx="112">
                  <c:v>2104.0460563023075</c:v>
                </c:pt>
                <c:pt idx="113">
                  <c:v>2137.6597514582804</c:v>
                </c:pt>
                <c:pt idx="114">
                  <c:v>2149.5814354552372</c:v>
                </c:pt>
                <c:pt idx="115">
                  <c:v>2183.119249302561</c:v>
                </c:pt>
                <c:pt idx="116">
                  <c:v>2188.8942429622111</c:v>
                </c:pt>
                <c:pt idx="117">
                  <c:v>2244.4092315495809</c:v>
                </c:pt>
                <c:pt idx="118">
                  <c:v>2293.6851172082984</c:v>
                </c:pt>
                <c:pt idx="119">
                  <c:v>2356.2885182094237</c:v>
                </c:pt>
                <c:pt idx="120">
                  <c:v>2387.8441233942294</c:v>
                </c:pt>
                <c:pt idx="121">
                  <c:v>2520.4830807378903</c:v>
                </c:pt>
                <c:pt idx="122">
                  <c:v>2431.426960899531</c:v>
                </c:pt>
                <c:pt idx="123">
                  <c:v>2375.5153459037579</c:v>
                </c:pt>
                <c:pt idx="124">
                  <c:v>2374.1906502917554</c:v>
                </c:pt>
                <c:pt idx="125">
                  <c:v>2421.1638386826799</c:v>
                </c:pt>
                <c:pt idx="126">
                  <c:v>2423.0860276609551</c:v>
                </c:pt>
                <c:pt idx="127">
                  <c:v>2523.5598939493411</c:v>
                </c:pt>
                <c:pt idx="128">
                  <c:v>2591.1122832222409</c:v>
                </c:pt>
                <c:pt idx="129">
                  <c:v>2612.7831143329272</c:v>
                </c:pt>
                <c:pt idx="130">
                  <c:v>2418.1834678880186</c:v>
                </c:pt>
                <c:pt idx="131">
                  <c:v>2472.672985575964</c:v>
                </c:pt>
                <c:pt idx="132">
                  <c:v>2227.6550097580052</c:v>
                </c:pt>
                <c:pt idx="133">
                  <c:v>2416.7160216493307</c:v>
                </c:pt>
                <c:pt idx="134">
                  <c:v>2510.4739905700435</c:v>
                </c:pt>
                <c:pt idx="135">
                  <c:v>2539.8169564924756</c:v>
                </c:pt>
                <c:pt idx="136">
                  <c:v>2648.6925635954995</c:v>
                </c:pt>
                <c:pt idx="137">
                  <c:v>2444.6969953121456</c:v>
                </c:pt>
                <c:pt idx="138">
                  <c:v>2642.3305714555258</c:v>
                </c:pt>
                <c:pt idx="139">
                  <c:v>2687.7401471479548</c:v>
                </c:pt>
                <c:pt idx="140">
                  <c:v>2607.884463445168</c:v>
                </c:pt>
                <c:pt idx="141">
                  <c:v>2684.8997108035901</c:v>
                </c:pt>
                <c:pt idx="142">
                  <c:v>2738.716376630633</c:v>
                </c:pt>
                <c:pt idx="143">
                  <c:v>2858.1865444386381</c:v>
                </c:pt>
                <c:pt idx="144">
                  <c:v>2960.3714946350274</c:v>
                </c:pt>
                <c:pt idx="145">
                  <c:v>2927.6812058888486</c:v>
                </c:pt>
                <c:pt idx="146">
                  <c:v>2672.6585420739611</c:v>
                </c:pt>
                <c:pt idx="147">
                  <c:v>2290.6046912852853</c:v>
                </c:pt>
                <c:pt idx="148">
                  <c:v>2588.0923838641488</c:v>
                </c:pt>
                <c:pt idx="149">
                  <c:v>2731.7315313852378</c:v>
                </c:pt>
                <c:pt idx="150">
                  <c:v>2776.7640720049744</c:v>
                </c:pt>
                <c:pt idx="151">
                  <c:v>2905.7259470277791</c:v>
                </c:pt>
                <c:pt idx="152">
                  <c:v>3104.1521585576156</c:v>
                </c:pt>
                <c:pt idx="153">
                  <c:v>2998.6314646116166</c:v>
                </c:pt>
                <c:pt idx="154">
                  <c:v>2924.9418526884119</c:v>
                </c:pt>
                <c:pt idx="155">
                  <c:v>3307.0664616778372</c:v>
                </c:pt>
                <c:pt idx="156">
                  <c:v>3445.5301522298341</c:v>
                </c:pt>
                <c:pt idx="157">
                  <c:v>3413.7192868358247</c:v>
                </c:pt>
                <c:pt idx="158">
                  <c:v>3544.5815249644684</c:v>
                </c:pt>
                <c:pt idx="159">
                  <c:v>3717.9795500578366</c:v>
                </c:pt>
              </c:numCache>
            </c:numRef>
          </c:val>
          <c:smooth val="0"/>
          <c:extLst>
            <c:ext xmlns:c16="http://schemas.microsoft.com/office/drawing/2014/chart" uri="{C3380CC4-5D6E-409C-BE32-E72D297353CC}">
              <c16:uniqueId val="{00000002-6701-4EF1-B246-EA660828DA3A}"/>
            </c:ext>
          </c:extLst>
        </c:ser>
        <c:dLbls>
          <c:showLegendKey val="0"/>
          <c:showVal val="0"/>
          <c:showCatName val="0"/>
          <c:showSerName val="0"/>
          <c:showPercent val="0"/>
          <c:showBubbleSize val="0"/>
        </c:dLbls>
        <c:smooth val="0"/>
        <c:axId val="1054073232"/>
        <c:axId val="1054071920"/>
      </c:lineChart>
      <c:dateAx>
        <c:axId val="1054073232"/>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dk1"/>
                </a:solidFill>
                <a:latin typeface="+mn-lt"/>
                <a:ea typeface="+mn-ea"/>
                <a:cs typeface="+mn-cs"/>
              </a:defRPr>
            </a:pPr>
            <a:endParaRPr lang="en-US"/>
          </a:p>
        </c:txPr>
        <c:crossAx val="1054071920"/>
        <c:crosses val="autoZero"/>
        <c:auto val="1"/>
        <c:lblOffset val="100"/>
        <c:baseTimeUnit val="months"/>
        <c:majorUnit val="12"/>
        <c:minorUnit val="12"/>
      </c:dateAx>
      <c:valAx>
        <c:axId val="105407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1054073232"/>
        <c:crosses val="autoZero"/>
        <c:crossBetween val="between"/>
      </c:valAx>
      <c:spPr>
        <a:noFill/>
        <a:ln>
          <a:noFill/>
        </a:ln>
        <a:effectLst/>
      </c:spPr>
    </c:plotArea>
    <c:legend>
      <c:legendPos val="b"/>
      <c:layout>
        <c:manualLayout>
          <c:xMode val="edge"/>
          <c:yMode val="edge"/>
          <c:x val="0.17207969971955722"/>
          <c:y val="0.14567438707092764"/>
          <c:w val="0.70252051953049999"/>
          <c:h val="0.258992194481987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accent4"/>
      </a:solidFill>
      <a:prstDash val="solid"/>
    </a:ln>
    <a:effectLst/>
  </c:spPr>
  <c:txPr>
    <a:bodyPr/>
    <a:lstStyle/>
    <a:p>
      <a:pPr>
        <a:defRPr sz="1000">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923B4-F717-42E7-9E5B-E3049075D17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A94920B-0E31-4729-B592-99902DC5C96C}">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en-US" sz="2000" b="1" dirty="0">
              <a:solidFill>
                <a:srgbClr val="00B050"/>
              </a:solidFill>
            </a:rPr>
            <a:t>Environmental</a:t>
          </a:r>
        </a:p>
      </dgm:t>
    </dgm:pt>
    <dgm:pt modelId="{162619B3-F1CA-424D-9006-55589C862583}" type="parTrans" cxnId="{61C70C3E-91EA-424C-82B0-FCFDFEE1228D}">
      <dgm:prSet/>
      <dgm:spPr/>
      <dgm:t>
        <a:bodyPr/>
        <a:lstStyle/>
        <a:p>
          <a:endParaRPr lang="en-US"/>
        </a:p>
      </dgm:t>
    </dgm:pt>
    <dgm:pt modelId="{44CDA994-8509-41B6-9274-3B442D89E769}" type="sibTrans" cxnId="{61C70C3E-91EA-424C-82B0-FCFDFEE1228D}">
      <dgm:prSet/>
      <dgm:spPr/>
      <dgm:t>
        <a:bodyPr/>
        <a:lstStyle/>
        <a:p>
          <a:endParaRPr lang="en-US"/>
        </a:p>
      </dgm:t>
    </dgm:pt>
    <dgm:pt modelId="{52C32925-92B9-4498-AB1D-DCD645E14C30}">
      <dgm:prSet phldrT="[Text]"/>
      <dgm:spPr>
        <a:solidFill>
          <a:srgbClr val="8AB7E9"/>
        </a:solidFill>
      </dgm:spPr>
      <dgm:t>
        <a:bodyPr/>
        <a:lstStyle/>
        <a:p>
          <a:r>
            <a:rPr lang="en-US" dirty="0"/>
            <a:t>Emission reduction</a:t>
          </a:r>
        </a:p>
      </dgm:t>
    </dgm:pt>
    <dgm:pt modelId="{8A4A8A37-300A-4F97-A8B7-6448EF75F37D}" type="parTrans" cxnId="{A50866C3-20DB-4C1B-96BD-DDE5640C0742}">
      <dgm:prSet/>
      <dgm:spPr/>
      <dgm:t>
        <a:bodyPr/>
        <a:lstStyle/>
        <a:p>
          <a:endParaRPr lang="en-US"/>
        </a:p>
      </dgm:t>
    </dgm:pt>
    <dgm:pt modelId="{CF74D7E0-FCA0-4107-94E3-889A88998E4A}" type="sibTrans" cxnId="{A50866C3-20DB-4C1B-96BD-DDE5640C0742}">
      <dgm:prSet/>
      <dgm:spPr/>
      <dgm:t>
        <a:bodyPr/>
        <a:lstStyle/>
        <a:p>
          <a:endParaRPr lang="en-US"/>
        </a:p>
      </dgm:t>
    </dgm:pt>
    <dgm:pt modelId="{1B0EF347-BFC0-4355-B4D2-0D4398DE2051}">
      <dgm:prSet phldrT="[Text]"/>
      <dgm:spPr>
        <a:solidFill>
          <a:srgbClr val="8AB7E9"/>
        </a:solidFill>
      </dgm:spPr>
      <dgm:t>
        <a:bodyPr/>
        <a:lstStyle/>
        <a:p>
          <a:r>
            <a:rPr lang="en-US" dirty="0"/>
            <a:t>Product Innovation</a:t>
          </a:r>
        </a:p>
      </dgm:t>
    </dgm:pt>
    <dgm:pt modelId="{EEFE5930-0E5D-4516-AB95-197800A61F74}" type="parTrans" cxnId="{98356A5C-81AC-41FA-B68F-E37F37CB7C59}">
      <dgm:prSet/>
      <dgm:spPr/>
      <dgm:t>
        <a:bodyPr/>
        <a:lstStyle/>
        <a:p>
          <a:endParaRPr lang="en-US"/>
        </a:p>
      </dgm:t>
    </dgm:pt>
    <dgm:pt modelId="{E4B23A4D-EB9F-40A4-ABF4-8AAACDEE2CC3}" type="sibTrans" cxnId="{98356A5C-81AC-41FA-B68F-E37F37CB7C59}">
      <dgm:prSet/>
      <dgm:spPr/>
      <dgm:t>
        <a:bodyPr/>
        <a:lstStyle/>
        <a:p>
          <a:endParaRPr lang="en-US"/>
        </a:p>
      </dgm:t>
    </dgm:pt>
    <dgm:pt modelId="{DB2A68F7-5617-461B-932E-86BC2E33D23A}">
      <dgm:prSet phldrT="[Text]" custT="1"/>
      <dgm:spPr/>
      <dgm:t>
        <a:bodyPr/>
        <a:lstStyle/>
        <a:p>
          <a:r>
            <a:rPr lang="en-US" sz="2000" b="1" dirty="0">
              <a:solidFill>
                <a:srgbClr val="005B99"/>
              </a:solidFill>
            </a:rPr>
            <a:t>Social</a:t>
          </a:r>
        </a:p>
      </dgm:t>
    </dgm:pt>
    <dgm:pt modelId="{9675F59D-721B-4E48-9041-F815E433B247}" type="parTrans" cxnId="{5E02528C-B7CD-4390-AA8D-2C46A3871ACC}">
      <dgm:prSet/>
      <dgm:spPr/>
      <dgm:t>
        <a:bodyPr/>
        <a:lstStyle/>
        <a:p>
          <a:endParaRPr lang="en-US"/>
        </a:p>
      </dgm:t>
    </dgm:pt>
    <dgm:pt modelId="{309FCD29-54B5-4B3F-8E84-E69F24707FD9}" type="sibTrans" cxnId="{5E02528C-B7CD-4390-AA8D-2C46A3871ACC}">
      <dgm:prSet/>
      <dgm:spPr/>
      <dgm:t>
        <a:bodyPr/>
        <a:lstStyle/>
        <a:p>
          <a:endParaRPr lang="en-US"/>
        </a:p>
      </dgm:t>
    </dgm:pt>
    <dgm:pt modelId="{D759D850-6592-4F9D-8814-BE345FE2A184}">
      <dgm:prSet phldrT="[Text]"/>
      <dgm:spPr>
        <a:solidFill>
          <a:srgbClr val="8AB7E9"/>
        </a:solidFill>
      </dgm:spPr>
      <dgm:t>
        <a:bodyPr/>
        <a:lstStyle/>
        <a:p>
          <a:r>
            <a:rPr lang="en-US" dirty="0"/>
            <a:t>Community</a:t>
          </a:r>
        </a:p>
      </dgm:t>
    </dgm:pt>
    <dgm:pt modelId="{D59CDC99-A2F0-4BB8-9231-9E5D3C2CBE98}" type="parTrans" cxnId="{4FA57198-20FD-49E8-AD92-1FE9C61F3686}">
      <dgm:prSet/>
      <dgm:spPr/>
      <dgm:t>
        <a:bodyPr/>
        <a:lstStyle/>
        <a:p>
          <a:endParaRPr lang="en-US"/>
        </a:p>
      </dgm:t>
    </dgm:pt>
    <dgm:pt modelId="{F8C438FF-837D-4F44-AB31-9D74BE3554F1}" type="sibTrans" cxnId="{4FA57198-20FD-49E8-AD92-1FE9C61F3686}">
      <dgm:prSet/>
      <dgm:spPr/>
      <dgm:t>
        <a:bodyPr/>
        <a:lstStyle/>
        <a:p>
          <a:endParaRPr lang="en-US"/>
        </a:p>
      </dgm:t>
    </dgm:pt>
    <dgm:pt modelId="{6B7A59EE-5233-495E-88D5-2A1F1E5800F2}">
      <dgm:prSet phldrT="[Text]"/>
      <dgm:spPr>
        <a:solidFill>
          <a:srgbClr val="8AB7E9"/>
        </a:solidFill>
      </dgm:spPr>
      <dgm:t>
        <a:bodyPr/>
        <a:lstStyle/>
        <a:p>
          <a:r>
            <a:rPr lang="en-US" dirty="0"/>
            <a:t>Diversity</a:t>
          </a:r>
        </a:p>
      </dgm:t>
    </dgm:pt>
    <dgm:pt modelId="{92E4D096-B880-468B-854C-96207BA87965}" type="parTrans" cxnId="{1C6161DE-9212-467D-9787-5DD6A3E91AC3}">
      <dgm:prSet/>
      <dgm:spPr/>
      <dgm:t>
        <a:bodyPr/>
        <a:lstStyle/>
        <a:p>
          <a:endParaRPr lang="en-US"/>
        </a:p>
      </dgm:t>
    </dgm:pt>
    <dgm:pt modelId="{8A83A112-0A68-471A-9FA9-C4B33A2798A6}" type="sibTrans" cxnId="{1C6161DE-9212-467D-9787-5DD6A3E91AC3}">
      <dgm:prSet/>
      <dgm:spPr/>
      <dgm:t>
        <a:bodyPr/>
        <a:lstStyle/>
        <a:p>
          <a:endParaRPr lang="en-US"/>
        </a:p>
      </dgm:t>
    </dgm:pt>
    <dgm:pt modelId="{4E288AB5-E613-4F33-92B6-EEAF3BE2691E}">
      <dgm:prSet phldrT="[Text]" custT="1"/>
      <dgm:spPr>
        <a:solidFill>
          <a:schemeClr val="accent3">
            <a:lumMod val="20000"/>
            <a:lumOff val="80000"/>
          </a:schemeClr>
        </a:solidFill>
      </dgm:spPr>
      <dgm:t>
        <a:bodyPr/>
        <a:lstStyle/>
        <a:p>
          <a:r>
            <a:rPr lang="en-US" sz="2000" b="1" dirty="0">
              <a:solidFill>
                <a:srgbClr val="D1841D"/>
              </a:solidFill>
            </a:rPr>
            <a:t>Governance</a:t>
          </a:r>
        </a:p>
      </dgm:t>
    </dgm:pt>
    <dgm:pt modelId="{37F1FA25-08B9-4163-8947-9669070C256D}" type="parTrans" cxnId="{E01D377A-EA0B-441D-9AF9-41C16BF3BCC6}">
      <dgm:prSet/>
      <dgm:spPr/>
      <dgm:t>
        <a:bodyPr/>
        <a:lstStyle/>
        <a:p>
          <a:endParaRPr lang="en-US"/>
        </a:p>
      </dgm:t>
    </dgm:pt>
    <dgm:pt modelId="{7296A7EB-2A8F-4226-AE38-6D460F425F6F}" type="sibTrans" cxnId="{E01D377A-EA0B-441D-9AF9-41C16BF3BCC6}">
      <dgm:prSet/>
      <dgm:spPr/>
      <dgm:t>
        <a:bodyPr/>
        <a:lstStyle/>
        <a:p>
          <a:endParaRPr lang="en-US"/>
        </a:p>
      </dgm:t>
    </dgm:pt>
    <dgm:pt modelId="{0F28D1A3-909D-46C4-B45D-EFBF60609B61}">
      <dgm:prSet phldrT="[Text]"/>
      <dgm:spPr>
        <a:solidFill>
          <a:srgbClr val="8AB7E9"/>
        </a:solidFill>
      </dgm:spPr>
      <dgm:t>
        <a:bodyPr/>
        <a:lstStyle/>
        <a:p>
          <a:r>
            <a:rPr lang="en-US" dirty="0"/>
            <a:t>Board Functions</a:t>
          </a:r>
        </a:p>
      </dgm:t>
    </dgm:pt>
    <dgm:pt modelId="{8020A1E1-F6C4-4053-99A6-E11F512A2613}" type="parTrans" cxnId="{028A8EFA-6376-41D3-B295-1387F8A73E33}">
      <dgm:prSet/>
      <dgm:spPr/>
      <dgm:t>
        <a:bodyPr/>
        <a:lstStyle/>
        <a:p>
          <a:endParaRPr lang="en-US"/>
        </a:p>
      </dgm:t>
    </dgm:pt>
    <dgm:pt modelId="{2D4A970E-CB99-4A57-B87E-65C12099380B}" type="sibTrans" cxnId="{028A8EFA-6376-41D3-B295-1387F8A73E33}">
      <dgm:prSet/>
      <dgm:spPr/>
      <dgm:t>
        <a:bodyPr/>
        <a:lstStyle/>
        <a:p>
          <a:endParaRPr lang="en-US"/>
        </a:p>
      </dgm:t>
    </dgm:pt>
    <dgm:pt modelId="{0D6B8319-B982-4E55-A1C5-60D373C965DA}">
      <dgm:prSet phldrT="[Text]"/>
      <dgm:spPr>
        <a:solidFill>
          <a:srgbClr val="8AB7E9"/>
        </a:solidFill>
      </dgm:spPr>
      <dgm:t>
        <a:bodyPr/>
        <a:lstStyle/>
        <a:p>
          <a:r>
            <a:rPr lang="en-US" dirty="0"/>
            <a:t>Vision and Strategy</a:t>
          </a:r>
        </a:p>
      </dgm:t>
    </dgm:pt>
    <dgm:pt modelId="{D30DDB4B-CF45-4529-941D-4CCFF5047ED9}" type="parTrans" cxnId="{081F5C08-766B-4CA3-ABCE-F216AA0B75C1}">
      <dgm:prSet/>
      <dgm:spPr/>
      <dgm:t>
        <a:bodyPr/>
        <a:lstStyle/>
        <a:p>
          <a:endParaRPr lang="en-US"/>
        </a:p>
      </dgm:t>
    </dgm:pt>
    <dgm:pt modelId="{7EBB19FE-64A7-4D34-B38C-C6E5EEED545D}" type="sibTrans" cxnId="{081F5C08-766B-4CA3-ABCE-F216AA0B75C1}">
      <dgm:prSet/>
      <dgm:spPr/>
      <dgm:t>
        <a:bodyPr/>
        <a:lstStyle/>
        <a:p>
          <a:endParaRPr lang="en-US"/>
        </a:p>
      </dgm:t>
    </dgm:pt>
    <dgm:pt modelId="{F0145C95-DB48-403D-A552-8E5FCCD57578}">
      <dgm:prSet phldrT="[Text]"/>
      <dgm:spPr>
        <a:solidFill>
          <a:srgbClr val="8AB7E9"/>
        </a:solidFill>
      </dgm:spPr>
      <dgm:t>
        <a:bodyPr/>
        <a:lstStyle/>
        <a:p>
          <a:r>
            <a:rPr lang="en-US" dirty="0"/>
            <a:t>Resource Reduction</a:t>
          </a:r>
        </a:p>
      </dgm:t>
    </dgm:pt>
    <dgm:pt modelId="{C04B72F4-6D18-4E78-80C4-7C03649DC699}" type="parTrans" cxnId="{699184EE-4D1B-47E7-B0FB-979D0BBDF3B1}">
      <dgm:prSet/>
      <dgm:spPr/>
      <dgm:t>
        <a:bodyPr/>
        <a:lstStyle/>
        <a:p>
          <a:endParaRPr lang="en-US"/>
        </a:p>
      </dgm:t>
    </dgm:pt>
    <dgm:pt modelId="{2A912526-AA97-4081-8B2A-4864B88809C1}" type="sibTrans" cxnId="{699184EE-4D1B-47E7-B0FB-979D0BBDF3B1}">
      <dgm:prSet/>
      <dgm:spPr/>
      <dgm:t>
        <a:bodyPr/>
        <a:lstStyle/>
        <a:p>
          <a:endParaRPr lang="en-US"/>
        </a:p>
      </dgm:t>
    </dgm:pt>
    <dgm:pt modelId="{9762F10B-A294-44FD-80EE-52DC0DB6CF1A}">
      <dgm:prSet phldrT="[Text]"/>
      <dgm:spPr>
        <a:solidFill>
          <a:srgbClr val="8AB7E9"/>
        </a:solidFill>
      </dgm:spPr>
      <dgm:t>
        <a:bodyPr/>
        <a:lstStyle/>
        <a:p>
          <a:r>
            <a:rPr lang="en-US" dirty="0"/>
            <a:t>Employment Quality</a:t>
          </a:r>
        </a:p>
      </dgm:t>
    </dgm:pt>
    <dgm:pt modelId="{73EBFEA6-0EDE-441F-A066-88565382FCA4}" type="parTrans" cxnId="{B14130DA-A49C-4F25-9DC9-3B12F749708C}">
      <dgm:prSet/>
      <dgm:spPr/>
      <dgm:t>
        <a:bodyPr/>
        <a:lstStyle/>
        <a:p>
          <a:endParaRPr lang="en-US"/>
        </a:p>
      </dgm:t>
    </dgm:pt>
    <dgm:pt modelId="{6518629B-71F3-447A-A4C6-A306567AAA27}" type="sibTrans" cxnId="{B14130DA-A49C-4F25-9DC9-3B12F749708C}">
      <dgm:prSet/>
      <dgm:spPr/>
      <dgm:t>
        <a:bodyPr/>
        <a:lstStyle/>
        <a:p>
          <a:endParaRPr lang="en-US"/>
        </a:p>
      </dgm:t>
    </dgm:pt>
    <dgm:pt modelId="{AEE84320-7A2E-44D4-B1E1-20AA67BA7E4B}">
      <dgm:prSet phldrT="[Text]"/>
      <dgm:spPr>
        <a:solidFill>
          <a:srgbClr val="8AB7E9"/>
        </a:solidFill>
      </dgm:spPr>
      <dgm:t>
        <a:bodyPr/>
        <a:lstStyle/>
        <a:p>
          <a:r>
            <a:rPr lang="en-US" dirty="0"/>
            <a:t>Health and Safety</a:t>
          </a:r>
        </a:p>
      </dgm:t>
    </dgm:pt>
    <dgm:pt modelId="{FB16F84A-9DF3-4556-B872-25E0F9FB1A01}" type="parTrans" cxnId="{42A720BC-0EB4-4D8D-9821-2765A0284EB6}">
      <dgm:prSet/>
      <dgm:spPr/>
      <dgm:t>
        <a:bodyPr/>
        <a:lstStyle/>
        <a:p>
          <a:endParaRPr lang="en-US"/>
        </a:p>
      </dgm:t>
    </dgm:pt>
    <dgm:pt modelId="{DC888931-7DF4-4329-A726-CE476CA0F347}" type="sibTrans" cxnId="{42A720BC-0EB4-4D8D-9821-2765A0284EB6}">
      <dgm:prSet/>
      <dgm:spPr/>
      <dgm:t>
        <a:bodyPr/>
        <a:lstStyle/>
        <a:p>
          <a:endParaRPr lang="en-US"/>
        </a:p>
      </dgm:t>
    </dgm:pt>
    <dgm:pt modelId="{8370ADB6-3868-4B27-B3E3-7D9417B7AB08}">
      <dgm:prSet phldrT="[Text]"/>
      <dgm:spPr>
        <a:solidFill>
          <a:srgbClr val="8AB7E9"/>
        </a:solidFill>
      </dgm:spPr>
      <dgm:t>
        <a:bodyPr/>
        <a:lstStyle/>
        <a:p>
          <a:r>
            <a:rPr lang="en-US" dirty="0"/>
            <a:t>Human Rights</a:t>
          </a:r>
        </a:p>
      </dgm:t>
    </dgm:pt>
    <dgm:pt modelId="{19E1FBC3-5825-49A4-9CBD-57A60217F356}" type="parTrans" cxnId="{8FC99BA3-2AB1-44F6-A3B1-B154DB365211}">
      <dgm:prSet/>
      <dgm:spPr/>
      <dgm:t>
        <a:bodyPr/>
        <a:lstStyle/>
        <a:p>
          <a:endParaRPr lang="en-US"/>
        </a:p>
      </dgm:t>
    </dgm:pt>
    <dgm:pt modelId="{F7FCD77C-019F-4F90-8BF1-222CB07349C4}" type="sibTrans" cxnId="{8FC99BA3-2AB1-44F6-A3B1-B154DB365211}">
      <dgm:prSet/>
      <dgm:spPr/>
      <dgm:t>
        <a:bodyPr/>
        <a:lstStyle/>
        <a:p>
          <a:endParaRPr lang="en-US"/>
        </a:p>
      </dgm:t>
    </dgm:pt>
    <dgm:pt modelId="{103B2653-2E13-41F3-A378-7F4FF40BFCE6}">
      <dgm:prSet phldrT="[Text]"/>
      <dgm:spPr>
        <a:solidFill>
          <a:srgbClr val="8AB7E9"/>
        </a:solidFill>
      </dgm:spPr>
      <dgm:t>
        <a:bodyPr/>
        <a:lstStyle/>
        <a:p>
          <a:r>
            <a:rPr lang="en-US" dirty="0"/>
            <a:t>Product Responsibility</a:t>
          </a:r>
        </a:p>
      </dgm:t>
    </dgm:pt>
    <dgm:pt modelId="{D01FB1A7-5A30-437C-8205-60679E29171E}" type="parTrans" cxnId="{A2693DED-E623-4295-B4F3-4B29DE111131}">
      <dgm:prSet/>
      <dgm:spPr/>
      <dgm:t>
        <a:bodyPr/>
        <a:lstStyle/>
        <a:p>
          <a:endParaRPr lang="en-US"/>
        </a:p>
      </dgm:t>
    </dgm:pt>
    <dgm:pt modelId="{8C572E7D-6D07-4530-B85A-87A4A5E0AEC0}" type="sibTrans" cxnId="{A2693DED-E623-4295-B4F3-4B29DE111131}">
      <dgm:prSet/>
      <dgm:spPr/>
      <dgm:t>
        <a:bodyPr/>
        <a:lstStyle/>
        <a:p>
          <a:endParaRPr lang="en-US"/>
        </a:p>
      </dgm:t>
    </dgm:pt>
    <dgm:pt modelId="{26198DD7-C892-441A-9852-196B8DF0F206}">
      <dgm:prSet phldrT="[Text]"/>
      <dgm:spPr>
        <a:solidFill>
          <a:srgbClr val="8AB7E9"/>
        </a:solidFill>
      </dgm:spPr>
      <dgm:t>
        <a:bodyPr/>
        <a:lstStyle/>
        <a:p>
          <a:r>
            <a:rPr lang="en-US" dirty="0"/>
            <a:t>Training</a:t>
          </a:r>
        </a:p>
      </dgm:t>
    </dgm:pt>
    <dgm:pt modelId="{4D726FE5-53F0-41A3-9C48-DC2D49E3D7F4}" type="parTrans" cxnId="{81FCF797-1857-41EF-9005-44488A802C2E}">
      <dgm:prSet/>
      <dgm:spPr/>
      <dgm:t>
        <a:bodyPr/>
        <a:lstStyle/>
        <a:p>
          <a:endParaRPr lang="en-US"/>
        </a:p>
      </dgm:t>
    </dgm:pt>
    <dgm:pt modelId="{45325F65-4E73-49E4-96F5-DB88655BC021}" type="sibTrans" cxnId="{81FCF797-1857-41EF-9005-44488A802C2E}">
      <dgm:prSet/>
      <dgm:spPr/>
      <dgm:t>
        <a:bodyPr/>
        <a:lstStyle/>
        <a:p>
          <a:endParaRPr lang="en-US"/>
        </a:p>
      </dgm:t>
    </dgm:pt>
    <dgm:pt modelId="{CED753F0-7E9A-4723-BFED-0B24A2A2DE39}">
      <dgm:prSet phldrT="[Text]"/>
      <dgm:spPr>
        <a:solidFill>
          <a:srgbClr val="8AB7E9"/>
        </a:solidFill>
      </dgm:spPr>
      <dgm:t>
        <a:bodyPr/>
        <a:lstStyle/>
        <a:p>
          <a:r>
            <a:rPr lang="en-US" dirty="0"/>
            <a:t>Board Structure</a:t>
          </a:r>
        </a:p>
      </dgm:t>
    </dgm:pt>
    <dgm:pt modelId="{2CC36ECC-467B-4159-8ABA-338625F08601}" type="parTrans" cxnId="{0BCDAE55-FE6A-4369-BD21-718E8CC3506E}">
      <dgm:prSet/>
      <dgm:spPr/>
      <dgm:t>
        <a:bodyPr/>
        <a:lstStyle/>
        <a:p>
          <a:endParaRPr lang="en-US"/>
        </a:p>
      </dgm:t>
    </dgm:pt>
    <dgm:pt modelId="{1DC2F10D-1049-46FC-955D-B6D48226F1CB}" type="sibTrans" cxnId="{0BCDAE55-FE6A-4369-BD21-718E8CC3506E}">
      <dgm:prSet/>
      <dgm:spPr/>
      <dgm:t>
        <a:bodyPr/>
        <a:lstStyle/>
        <a:p>
          <a:endParaRPr lang="en-US"/>
        </a:p>
      </dgm:t>
    </dgm:pt>
    <dgm:pt modelId="{A1565727-5D83-42B2-A3D9-40F20F08BB11}">
      <dgm:prSet phldrT="[Text]"/>
      <dgm:spPr>
        <a:solidFill>
          <a:srgbClr val="8AB7E9"/>
        </a:solidFill>
      </dgm:spPr>
      <dgm:t>
        <a:bodyPr/>
        <a:lstStyle/>
        <a:p>
          <a:r>
            <a:rPr lang="en-US" dirty="0"/>
            <a:t>Compensation Policy</a:t>
          </a:r>
        </a:p>
      </dgm:t>
    </dgm:pt>
    <dgm:pt modelId="{B8FBD17E-D1D7-4477-B69A-93FFC29A2971}" type="parTrans" cxnId="{98270B38-1DDA-4845-99B6-342C1586A618}">
      <dgm:prSet/>
      <dgm:spPr/>
      <dgm:t>
        <a:bodyPr/>
        <a:lstStyle/>
        <a:p>
          <a:endParaRPr lang="en-US"/>
        </a:p>
      </dgm:t>
    </dgm:pt>
    <dgm:pt modelId="{DAC78E23-84D5-45A2-8B1E-F7D322D948A2}" type="sibTrans" cxnId="{98270B38-1DDA-4845-99B6-342C1586A618}">
      <dgm:prSet/>
      <dgm:spPr/>
      <dgm:t>
        <a:bodyPr/>
        <a:lstStyle/>
        <a:p>
          <a:endParaRPr lang="en-US"/>
        </a:p>
      </dgm:t>
    </dgm:pt>
    <dgm:pt modelId="{821770B4-7E5B-4834-9FE3-68B938BC22E2}">
      <dgm:prSet phldrT="[Text]"/>
      <dgm:spPr>
        <a:solidFill>
          <a:srgbClr val="8AB7E9"/>
        </a:solidFill>
      </dgm:spPr>
      <dgm:t>
        <a:bodyPr/>
        <a:lstStyle/>
        <a:p>
          <a:r>
            <a:rPr lang="en-US" dirty="0"/>
            <a:t>Shareholder Policy</a:t>
          </a:r>
        </a:p>
      </dgm:t>
    </dgm:pt>
    <dgm:pt modelId="{4AE68810-3301-4B88-B588-5A3A5A349B30}" type="parTrans" cxnId="{BC9D81F7-3BC2-42A3-BA32-75EAB082108C}">
      <dgm:prSet/>
      <dgm:spPr/>
      <dgm:t>
        <a:bodyPr/>
        <a:lstStyle/>
        <a:p>
          <a:endParaRPr lang="en-US"/>
        </a:p>
      </dgm:t>
    </dgm:pt>
    <dgm:pt modelId="{700D6525-1F86-49CE-8440-150A448873C8}" type="sibTrans" cxnId="{BC9D81F7-3BC2-42A3-BA32-75EAB082108C}">
      <dgm:prSet/>
      <dgm:spPr/>
      <dgm:t>
        <a:bodyPr/>
        <a:lstStyle/>
        <a:p>
          <a:endParaRPr lang="en-US"/>
        </a:p>
      </dgm:t>
    </dgm:pt>
    <dgm:pt modelId="{CE41FE9B-40B9-42B4-B420-A566301AA4E8}" type="pres">
      <dgm:prSet presAssocID="{E5C923B4-F717-42E7-9E5B-E3049075D170}" presName="theList" presStyleCnt="0">
        <dgm:presLayoutVars>
          <dgm:dir/>
          <dgm:animLvl val="lvl"/>
          <dgm:resizeHandles val="exact"/>
        </dgm:presLayoutVars>
      </dgm:prSet>
      <dgm:spPr/>
    </dgm:pt>
    <dgm:pt modelId="{B019EE40-7C30-4377-90B0-34B79071AE96}" type="pres">
      <dgm:prSet presAssocID="{EA94920B-0E31-4729-B592-99902DC5C96C}" presName="compNode" presStyleCnt="0"/>
      <dgm:spPr/>
    </dgm:pt>
    <dgm:pt modelId="{422CA79C-4FCA-4C87-904E-20CEF31B8DD3}" type="pres">
      <dgm:prSet presAssocID="{EA94920B-0E31-4729-B592-99902DC5C96C}" presName="aNode" presStyleLbl="bgShp" presStyleIdx="0" presStyleCnt="3" custLinFactNeighborX="1091" custLinFactNeighborY="5666"/>
      <dgm:spPr/>
    </dgm:pt>
    <dgm:pt modelId="{227D52D8-8B1C-449C-9BA6-980EAF2F6914}" type="pres">
      <dgm:prSet presAssocID="{EA94920B-0E31-4729-B592-99902DC5C96C}" presName="textNode" presStyleLbl="bgShp" presStyleIdx="0" presStyleCnt="3"/>
      <dgm:spPr/>
    </dgm:pt>
    <dgm:pt modelId="{BF070070-716B-4C6C-B3A8-F4777E5982B0}" type="pres">
      <dgm:prSet presAssocID="{EA94920B-0E31-4729-B592-99902DC5C96C}" presName="compChildNode" presStyleCnt="0"/>
      <dgm:spPr/>
    </dgm:pt>
    <dgm:pt modelId="{D1FEB609-ED54-4945-82E1-4AA562614054}" type="pres">
      <dgm:prSet presAssocID="{EA94920B-0E31-4729-B592-99902DC5C96C}" presName="theInnerList" presStyleCnt="0"/>
      <dgm:spPr/>
    </dgm:pt>
    <dgm:pt modelId="{40C2E12C-4084-4777-B172-B51005694071}" type="pres">
      <dgm:prSet presAssocID="{52C32925-92B9-4498-AB1D-DCD645E14C30}" presName="childNode" presStyleLbl="node1" presStyleIdx="0" presStyleCnt="15">
        <dgm:presLayoutVars>
          <dgm:bulletEnabled val="1"/>
        </dgm:presLayoutVars>
      </dgm:prSet>
      <dgm:spPr/>
    </dgm:pt>
    <dgm:pt modelId="{C8FC419B-DF98-43D1-8F7A-A751FAE4ACE5}" type="pres">
      <dgm:prSet presAssocID="{52C32925-92B9-4498-AB1D-DCD645E14C30}" presName="aSpace2" presStyleCnt="0"/>
      <dgm:spPr/>
    </dgm:pt>
    <dgm:pt modelId="{1C92DF9B-4697-40DE-A55F-4E2F493BE876}" type="pres">
      <dgm:prSet presAssocID="{1B0EF347-BFC0-4355-B4D2-0D4398DE2051}" presName="childNode" presStyleLbl="node1" presStyleIdx="1" presStyleCnt="15">
        <dgm:presLayoutVars>
          <dgm:bulletEnabled val="1"/>
        </dgm:presLayoutVars>
      </dgm:prSet>
      <dgm:spPr/>
    </dgm:pt>
    <dgm:pt modelId="{1A0F6ECE-3F41-469D-8F94-46D068044D19}" type="pres">
      <dgm:prSet presAssocID="{1B0EF347-BFC0-4355-B4D2-0D4398DE2051}" presName="aSpace2" presStyleCnt="0"/>
      <dgm:spPr/>
    </dgm:pt>
    <dgm:pt modelId="{7BF399AB-0266-40B3-B29B-9BE73AF6CFCE}" type="pres">
      <dgm:prSet presAssocID="{F0145C95-DB48-403D-A552-8E5FCCD57578}" presName="childNode" presStyleLbl="node1" presStyleIdx="2" presStyleCnt="15">
        <dgm:presLayoutVars>
          <dgm:bulletEnabled val="1"/>
        </dgm:presLayoutVars>
      </dgm:prSet>
      <dgm:spPr/>
    </dgm:pt>
    <dgm:pt modelId="{F843842E-F8BD-4247-8A1E-74665ABAB667}" type="pres">
      <dgm:prSet presAssocID="{EA94920B-0E31-4729-B592-99902DC5C96C}" presName="aSpace" presStyleCnt="0"/>
      <dgm:spPr/>
    </dgm:pt>
    <dgm:pt modelId="{7E530933-C4A4-4263-984A-4CBDF303590D}" type="pres">
      <dgm:prSet presAssocID="{DB2A68F7-5617-461B-932E-86BC2E33D23A}" presName="compNode" presStyleCnt="0"/>
      <dgm:spPr/>
    </dgm:pt>
    <dgm:pt modelId="{188E6DA4-2DC7-479B-B710-A10BE0711068}" type="pres">
      <dgm:prSet presAssocID="{DB2A68F7-5617-461B-932E-86BC2E33D23A}" presName="aNode" presStyleLbl="bgShp" presStyleIdx="1" presStyleCnt="3"/>
      <dgm:spPr/>
    </dgm:pt>
    <dgm:pt modelId="{AF284CA8-C933-493E-9BCB-56A6DA0D333A}" type="pres">
      <dgm:prSet presAssocID="{DB2A68F7-5617-461B-932E-86BC2E33D23A}" presName="textNode" presStyleLbl="bgShp" presStyleIdx="1" presStyleCnt="3"/>
      <dgm:spPr/>
    </dgm:pt>
    <dgm:pt modelId="{7F05EE38-7C3B-4C32-AB30-3EC983163C5D}" type="pres">
      <dgm:prSet presAssocID="{DB2A68F7-5617-461B-932E-86BC2E33D23A}" presName="compChildNode" presStyleCnt="0"/>
      <dgm:spPr/>
    </dgm:pt>
    <dgm:pt modelId="{DE0B78E6-24C5-46BE-AEBA-603A8A871CDB}" type="pres">
      <dgm:prSet presAssocID="{DB2A68F7-5617-461B-932E-86BC2E33D23A}" presName="theInnerList" presStyleCnt="0"/>
      <dgm:spPr/>
    </dgm:pt>
    <dgm:pt modelId="{52144F4B-593F-4E79-A1FB-80CB6A4A77B1}" type="pres">
      <dgm:prSet presAssocID="{D759D850-6592-4F9D-8814-BE345FE2A184}" presName="childNode" presStyleLbl="node1" presStyleIdx="3" presStyleCnt="15">
        <dgm:presLayoutVars>
          <dgm:bulletEnabled val="1"/>
        </dgm:presLayoutVars>
      </dgm:prSet>
      <dgm:spPr/>
    </dgm:pt>
    <dgm:pt modelId="{5310A558-C2AD-4A0F-86B1-913EE1316FBC}" type="pres">
      <dgm:prSet presAssocID="{D759D850-6592-4F9D-8814-BE345FE2A184}" presName="aSpace2" presStyleCnt="0"/>
      <dgm:spPr/>
    </dgm:pt>
    <dgm:pt modelId="{86E28433-40E9-495B-8A1D-88FB708E8155}" type="pres">
      <dgm:prSet presAssocID="{6B7A59EE-5233-495E-88D5-2A1F1E5800F2}" presName="childNode" presStyleLbl="node1" presStyleIdx="4" presStyleCnt="15">
        <dgm:presLayoutVars>
          <dgm:bulletEnabled val="1"/>
        </dgm:presLayoutVars>
      </dgm:prSet>
      <dgm:spPr/>
    </dgm:pt>
    <dgm:pt modelId="{B789A3F8-5513-46DE-B6F4-F2F1A0B46A68}" type="pres">
      <dgm:prSet presAssocID="{6B7A59EE-5233-495E-88D5-2A1F1E5800F2}" presName="aSpace2" presStyleCnt="0"/>
      <dgm:spPr/>
    </dgm:pt>
    <dgm:pt modelId="{7E5FBEEF-7E4C-4273-A391-746789D9BBE3}" type="pres">
      <dgm:prSet presAssocID="{9762F10B-A294-44FD-80EE-52DC0DB6CF1A}" presName="childNode" presStyleLbl="node1" presStyleIdx="5" presStyleCnt="15">
        <dgm:presLayoutVars>
          <dgm:bulletEnabled val="1"/>
        </dgm:presLayoutVars>
      </dgm:prSet>
      <dgm:spPr/>
    </dgm:pt>
    <dgm:pt modelId="{BAD891AA-B66E-4F81-A1AC-D38551C8EFB2}" type="pres">
      <dgm:prSet presAssocID="{9762F10B-A294-44FD-80EE-52DC0DB6CF1A}" presName="aSpace2" presStyleCnt="0"/>
      <dgm:spPr/>
    </dgm:pt>
    <dgm:pt modelId="{6B8A1318-6FDE-4FAD-80C2-0A532DED84D2}" type="pres">
      <dgm:prSet presAssocID="{AEE84320-7A2E-44D4-B1E1-20AA67BA7E4B}" presName="childNode" presStyleLbl="node1" presStyleIdx="6" presStyleCnt="15">
        <dgm:presLayoutVars>
          <dgm:bulletEnabled val="1"/>
        </dgm:presLayoutVars>
      </dgm:prSet>
      <dgm:spPr/>
    </dgm:pt>
    <dgm:pt modelId="{90C9CDC6-A010-4B27-BB29-7BC57890CB38}" type="pres">
      <dgm:prSet presAssocID="{AEE84320-7A2E-44D4-B1E1-20AA67BA7E4B}" presName="aSpace2" presStyleCnt="0"/>
      <dgm:spPr/>
    </dgm:pt>
    <dgm:pt modelId="{9285F999-356A-414D-B82D-D697F8AC6163}" type="pres">
      <dgm:prSet presAssocID="{8370ADB6-3868-4B27-B3E3-7D9417B7AB08}" presName="childNode" presStyleLbl="node1" presStyleIdx="7" presStyleCnt="15">
        <dgm:presLayoutVars>
          <dgm:bulletEnabled val="1"/>
        </dgm:presLayoutVars>
      </dgm:prSet>
      <dgm:spPr/>
    </dgm:pt>
    <dgm:pt modelId="{76C1CDE7-6D74-4411-B366-B2B0E1D35ED7}" type="pres">
      <dgm:prSet presAssocID="{8370ADB6-3868-4B27-B3E3-7D9417B7AB08}" presName="aSpace2" presStyleCnt="0"/>
      <dgm:spPr/>
    </dgm:pt>
    <dgm:pt modelId="{4554BF2F-41AF-4A76-A05A-24D757578457}" type="pres">
      <dgm:prSet presAssocID="{103B2653-2E13-41F3-A378-7F4FF40BFCE6}" presName="childNode" presStyleLbl="node1" presStyleIdx="8" presStyleCnt="15">
        <dgm:presLayoutVars>
          <dgm:bulletEnabled val="1"/>
        </dgm:presLayoutVars>
      </dgm:prSet>
      <dgm:spPr/>
    </dgm:pt>
    <dgm:pt modelId="{53023D8E-C539-4D58-913C-5EE08F626BF3}" type="pres">
      <dgm:prSet presAssocID="{103B2653-2E13-41F3-A378-7F4FF40BFCE6}" presName="aSpace2" presStyleCnt="0"/>
      <dgm:spPr/>
    </dgm:pt>
    <dgm:pt modelId="{13DE7854-ED8A-4287-B03C-04D33690373D}" type="pres">
      <dgm:prSet presAssocID="{26198DD7-C892-441A-9852-196B8DF0F206}" presName="childNode" presStyleLbl="node1" presStyleIdx="9" presStyleCnt="15">
        <dgm:presLayoutVars>
          <dgm:bulletEnabled val="1"/>
        </dgm:presLayoutVars>
      </dgm:prSet>
      <dgm:spPr/>
    </dgm:pt>
    <dgm:pt modelId="{F6EF5129-C1E6-4417-B1AA-6DEC85915539}" type="pres">
      <dgm:prSet presAssocID="{DB2A68F7-5617-461B-932E-86BC2E33D23A}" presName="aSpace" presStyleCnt="0"/>
      <dgm:spPr/>
    </dgm:pt>
    <dgm:pt modelId="{261ADD6E-8514-4963-916F-D44618F2C7CF}" type="pres">
      <dgm:prSet presAssocID="{4E288AB5-E613-4F33-92B6-EEAF3BE2691E}" presName="compNode" presStyleCnt="0"/>
      <dgm:spPr/>
    </dgm:pt>
    <dgm:pt modelId="{B9448B79-BF70-4129-8164-0C4665DCEEDD}" type="pres">
      <dgm:prSet presAssocID="{4E288AB5-E613-4F33-92B6-EEAF3BE2691E}" presName="aNode" presStyleLbl="bgShp" presStyleIdx="2" presStyleCnt="3"/>
      <dgm:spPr/>
    </dgm:pt>
    <dgm:pt modelId="{30AB5323-16B5-4D20-A86F-9CEBB05D3A1A}" type="pres">
      <dgm:prSet presAssocID="{4E288AB5-E613-4F33-92B6-EEAF3BE2691E}" presName="textNode" presStyleLbl="bgShp" presStyleIdx="2" presStyleCnt="3"/>
      <dgm:spPr/>
    </dgm:pt>
    <dgm:pt modelId="{A70745DF-297B-4F14-83A6-251C265EDB9C}" type="pres">
      <dgm:prSet presAssocID="{4E288AB5-E613-4F33-92B6-EEAF3BE2691E}" presName="compChildNode" presStyleCnt="0"/>
      <dgm:spPr/>
    </dgm:pt>
    <dgm:pt modelId="{405D9361-F306-4177-83BA-BD4E460D3490}" type="pres">
      <dgm:prSet presAssocID="{4E288AB5-E613-4F33-92B6-EEAF3BE2691E}" presName="theInnerList" presStyleCnt="0"/>
      <dgm:spPr/>
    </dgm:pt>
    <dgm:pt modelId="{DE24E3A0-D667-4C7A-9F3C-929D4BDB8CCB}" type="pres">
      <dgm:prSet presAssocID="{0F28D1A3-909D-46C4-B45D-EFBF60609B61}" presName="childNode" presStyleLbl="node1" presStyleIdx="10" presStyleCnt="15">
        <dgm:presLayoutVars>
          <dgm:bulletEnabled val="1"/>
        </dgm:presLayoutVars>
      </dgm:prSet>
      <dgm:spPr/>
    </dgm:pt>
    <dgm:pt modelId="{62E0E517-666E-4CA8-8E77-8FE04EEA70D5}" type="pres">
      <dgm:prSet presAssocID="{0F28D1A3-909D-46C4-B45D-EFBF60609B61}" presName="aSpace2" presStyleCnt="0"/>
      <dgm:spPr/>
    </dgm:pt>
    <dgm:pt modelId="{E7F3F7A6-252C-44F4-B0E6-8FA89A179863}" type="pres">
      <dgm:prSet presAssocID="{CED753F0-7E9A-4723-BFED-0B24A2A2DE39}" presName="childNode" presStyleLbl="node1" presStyleIdx="11" presStyleCnt="15">
        <dgm:presLayoutVars>
          <dgm:bulletEnabled val="1"/>
        </dgm:presLayoutVars>
      </dgm:prSet>
      <dgm:spPr/>
    </dgm:pt>
    <dgm:pt modelId="{A67241E6-3E07-43B0-AA42-47DF7CB27A44}" type="pres">
      <dgm:prSet presAssocID="{CED753F0-7E9A-4723-BFED-0B24A2A2DE39}" presName="aSpace2" presStyleCnt="0"/>
      <dgm:spPr/>
    </dgm:pt>
    <dgm:pt modelId="{9A152447-A4E1-4B7F-9C6A-E6B6FD050AF4}" type="pres">
      <dgm:prSet presAssocID="{A1565727-5D83-42B2-A3D9-40F20F08BB11}" presName="childNode" presStyleLbl="node1" presStyleIdx="12" presStyleCnt="15">
        <dgm:presLayoutVars>
          <dgm:bulletEnabled val="1"/>
        </dgm:presLayoutVars>
      </dgm:prSet>
      <dgm:spPr/>
    </dgm:pt>
    <dgm:pt modelId="{8E791629-FDA4-409C-AD07-2C9093DC3506}" type="pres">
      <dgm:prSet presAssocID="{A1565727-5D83-42B2-A3D9-40F20F08BB11}" presName="aSpace2" presStyleCnt="0"/>
      <dgm:spPr/>
    </dgm:pt>
    <dgm:pt modelId="{02230F0E-D0B4-4580-8B37-91BB8DB165E7}" type="pres">
      <dgm:prSet presAssocID="{821770B4-7E5B-4834-9FE3-68B938BC22E2}" presName="childNode" presStyleLbl="node1" presStyleIdx="13" presStyleCnt="15">
        <dgm:presLayoutVars>
          <dgm:bulletEnabled val="1"/>
        </dgm:presLayoutVars>
      </dgm:prSet>
      <dgm:spPr/>
    </dgm:pt>
    <dgm:pt modelId="{5F31110B-1908-467F-BE2B-B8E6D14CD2EB}" type="pres">
      <dgm:prSet presAssocID="{821770B4-7E5B-4834-9FE3-68B938BC22E2}" presName="aSpace2" presStyleCnt="0"/>
      <dgm:spPr/>
    </dgm:pt>
    <dgm:pt modelId="{82297FD0-EA3B-4C60-9F06-0885D926DCB8}" type="pres">
      <dgm:prSet presAssocID="{0D6B8319-B982-4E55-A1C5-60D373C965DA}" presName="childNode" presStyleLbl="node1" presStyleIdx="14" presStyleCnt="15">
        <dgm:presLayoutVars>
          <dgm:bulletEnabled val="1"/>
        </dgm:presLayoutVars>
      </dgm:prSet>
      <dgm:spPr/>
    </dgm:pt>
  </dgm:ptLst>
  <dgm:cxnLst>
    <dgm:cxn modelId="{081F5C08-766B-4CA3-ABCE-F216AA0B75C1}" srcId="{4E288AB5-E613-4F33-92B6-EEAF3BE2691E}" destId="{0D6B8319-B982-4E55-A1C5-60D373C965DA}" srcOrd="4" destOrd="0" parTransId="{D30DDB4B-CF45-4529-941D-4CCFF5047ED9}" sibTransId="{7EBB19FE-64A7-4D34-B38C-C6E5EEED545D}"/>
    <dgm:cxn modelId="{D81B0010-C8EA-4C3E-A7EE-5F4594290CA7}" type="presOf" srcId="{CED753F0-7E9A-4723-BFED-0B24A2A2DE39}" destId="{E7F3F7A6-252C-44F4-B0E6-8FA89A179863}" srcOrd="0" destOrd="0" presId="urn:microsoft.com/office/officeart/2005/8/layout/lProcess2"/>
    <dgm:cxn modelId="{028EDF21-F459-426F-8EFF-792F6BD0070E}" type="presOf" srcId="{F0145C95-DB48-403D-A552-8E5FCCD57578}" destId="{7BF399AB-0266-40B3-B29B-9BE73AF6CFCE}" srcOrd="0" destOrd="0" presId="urn:microsoft.com/office/officeart/2005/8/layout/lProcess2"/>
    <dgm:cxn modelId="{5795D524-C419-4A2D-9AC1-929F9ED0FE7F}" type="presOf" srcId="{D759D850-6592-4F9D-8814-BE345FE2A184}" destId="{52144F4B-593F-4E79-A1FB-80CB6A4A77B1}" srcOrd="0" destOrd="0" presId="urn:microsoft.com/office/officeart/2005/8/layout/lProcess2"/>
    <dgm:cxn modelId="{13A36926-272E-48A0-998B-61ED4C081480}" type="presOf" srcId="{0F28D1A3-909D-46C4-B45D-EFBF60609B61}" destId="{DE24E3A0-D667-4C7A-9F3C-929D4BDB8CCB}" srcOrd="0" destOrd="0" presId="urn:microsoft.com/office/officeart/2005/8/layout/lProcess2"/>
    <dgm:cxn modelId="{53CE972A-6063-4986-B479-D303A6121CDF}" type="presOf" srcId="{E5C923B4-F717-42E7-9E5B-E3049075D170}" destId="{CE41FE9B-40B9-42B4-B420-A566301AA4E8}" srcOrd="0" destOrd="0" presId="urn:microsoft.com/office/officeart/2005/8/layout/lProcess2"/>
    <dgm:cxn modelId="{98270B38-1DDA-4845-99B6-342C1586A618}" srcId="{4E288AB5-E613-4F33-92B6-EEAF3BE2691E}" destId="{A1565727-5D83-42B2-A3D9-40F20F08BB11}" srcOrd="2" destOrd="0" parTransId="{B8FBD17E-D1D7-4477-B69A-93FFC29A2971}" sibTransId="{DAC78E23-84D5-45A2-8B1E-F7D322D948A2}"/>
    <dgm:cxn modelId="{C2A7E83A-0740-44DB-86EB-925A388AE56C}" type="presOf" srcId="{52C32925-92B9-4498-AB1D-DCD645E14C30}" destId="{40C2E12C-4084-4777-B172-B51005694071}" srcOrd="0" destOrd="0" presId="urn:microsoft.com/office/officeart/2005/8/layout/lProcess2"/>
    <dgm:cxn modelId="{04789B3B-E918-449A-A4F4-0FB48DC1977C}" type="presOf" srcId="{DB2A68F7-5617-461B-932E-86BC2E33D23A}" destId="{AF284CA8-C933-493E-9BCB-56A6DA0D333A}" srcOrd="1" destOrd="0" presId="urn:microsoft.com/office/officeart/2005/8/layout/lProcess2"/>
    <dgm:cxn modelId="{61C70C3E-91EA-424C-82B0-FCFDFEE1228D}" srcId="{E5C923B4-F717-42E7-9E5B-E3049075D170}" destId="{EA94920B-0E31-4729-B592-99902DC5C96C}" srcOrd="0" destOrd="0" parTransId="{162619B3-F1CA-424D-9006-55589C862583}" sibTransId="{44CDA994-8509-41B6-9274-3B442D89E769}"/>
    <dgm:cxn modelId="{98356A5C-81AC-41FA-B68F-E37F37CB7C59}" srcId="{EA94920B-0E31-4729-B592-99902DC5C96C}" destId="{1B0EF347-BFC0-4355-B4D2-0D4398DE2051}" srcOrd="1" destOrd="0" parTransId="{EEFE5930-0E5D-4516-AB95-197800A61F74}" sibTransId="{E4B23A4D-EB9F-40A4-ABF4-8AAACDEE2CC3}"/>
    <dgm:cxn modelId="{5D5CEA5D-A7CC-466F-A879-3B1DD857FDE5}" type="presOf" srcId="{AEE84320-7A2E-44D4-B1E1-20AA67BA7E4B}" destId="{6B8A1318-6FDE-4FAD-80C2-0A532DED84D2}" srcOrd="0" destOrd="0" presId="urn:microsoft.com/office/officeart/2005/8/layout/lProcess2"/>
    <dgm:cxn modelId="{5F33CF47-8C58-4B4E-BD10-987654596283}" type="presOf" srcId="{821770B4-7E5B-4834-9FE3-68B938BC22E2}" destId="{02230F0E-D0B4-4580-8B37-91BB8DB165E7}" srcOrd="0" destOrd="0" presId="urn:microsoft.com/office/officeart/2005/8/layout/lProcess2"/>
    <dgm:cxn modelId="{0D22BA69-F52C-4402-A0B7-DBEBF9D6F8AC}" type="presOf" srcId="{0D6B8319-B982-4E55-A1C5-60D373C965DA}" destId="{82297FD0-EA3B-4C60-9F06-0885D926DCB8}" srcOrd="0" destOrd="0" presId="urn:microsoft.com/office/officeart/2005/8/layout/lProcess2"/>
    <dgm:cxn modelId="{907AAF6E-484B-430A-835D-EDECE4A8F817}" type="presOf" srcId="{9762F10B-A294-44FD-80EE-52DC0DB6CF1A}" destId="{7E5FBEEF-7E4C-4273-A391-746789D9BBE3}" srcOrd="0" destOrd="0" presId="urn:microsoft.com/office/officeart/2005/8/layout/lProcess2"/>
    <dgm:cxn modelId="{F6C2B172-68C6-4452-B669-A7892B6C8B3F}" type="presOf" srcId="{1B0EF347-BFC0-4355-B4D2-0D4398DE2051}" destId="{1C92DF9B-4697-40DE-A55F-4E2F493BE876}" srcOrd="0" destOrd="0" presId="urn:microsoft.com/office/officeart/2005/8/layout/lProcess2"/>
    <dgm:cxn modelId="{2C84D072-7DCE-443B-8452-8B3A446866A5}" type="presOf" srcId="{6B7A59EE-5233-495E-88D5-2A1F1E5800F2}" destId="{86E28433-40E9-495B-8A1D-88FB708E8155}" srcOrd="0" destOrd="0" presId="urn:microsoft.com/office/officeart/2005/8/layout/lProcess2"/>
    <dgm:cxn modelId="{4E172553-E587-457C-99F6-A8D00435682C}" type="presOf" srcId="{EA94920B-0E31-4729-B592-99902DC5C96C}" destId="{227D52D8-8B1C-449C-9BA6-980EAF2F6914}" srcOrd="1" destOrd="0" presId="urn:microsoft.com/office/officeart/2005/8/layout/lProcess2"/>
    <dgm:cxn modelId="{0BCDAE55-FE6A-4369-BD21-718E8CC3506E}" srcId="{4E288AB5-E613-4F33-92B6-EEAF3BE2691E}" destId="{CED753F0-7E9A-4723-BFED-0B24A2A2DE39}" srcOrd="1" destOrd="0" parTransId="{2CC36ECC-467B-4159-8ABA-338625F08601}" sibTransId="{1DC2F10D-1049-46FC-955D-B6D48226F1CB}"/>
    <dgm:cxn modelId="{E01D377A-EA0B-441D-9AF9-41C16BF3BCC6}" srcId="{E5C923B4-F717-42E7-9E5B-E3049075D170}" destId="{4E288AB5-E613-4F33-92B6-EEAF3BE2691E}" srcOrd="2" destOrd="0" parTransId="{37F1FA25-08B9-4163-8947-9669070C256D}" sibTransId="{7296A7EB-2A8F-4226-AE38-6D460F425F6F}"/>
    <dgm:cxn modelId="{5E02528C-B7CD-4390-AA8D-2C46A3871ACC}" srcId="{E5C923B4-F717-42E7-9E5B-E3049075D170}" destId="{DB2A68F7-5617-461B-932E-86BC2E33D23A}" srcOrd="1" destOrd="0" parTransId="{9675F59D-721B-4E48-9041-F815E433B247}" sibTransId="{309FCD29-54B5-4B3F-8E84-E69F24707FD9}"/>
    <dgm:cxn modelId="{81FCF797-1857-41EF-9005-44488A802C2E}" srcId="{DB2A68F7-5617-461B-932E-86BC2E33D23A}" destId="{26198DD7-C892-441A-9852-196B8DF0F206}" srcOrd="6" destOrd="0" parTransId="{4D726FE5-53F0-41A3-9C48-DC2D49E3D7F4}" sibTransId="{45325F65-4E73-49E4-96F5-DB88655BC021}"/>
    <dgm:cxn modelId="{4FA57198-20FD-49E8-AD92-1FE9C61F3686}" srcId="{DB2A68F7-5617-461B-932E-86BC2E33D23A}" destId="{D759D850-6592-4F9D-8814-BE345FE2A184}" srcOrd="0" destOrd="0" parTransId="{D59CDC99-A2F0-4BB8-9231-9E5D3C2CBE98}" sibTransId="{F8C438FF-837D-4F44-AB31-9D74BE3554F1}"/>
    <dgm:cxn modelId="{8FC99BA3-2AB1-44F6-A3B1-B154DB365211}" srcId="{DB2A68F7-5617-461B-932E-86BC2E33D23A}" destId="{8370ADB6-3868-4B27-B3E3-7D9417B7AB08}" srcOrd="4" destOrd="0" parTransId="{19E1FBC3-5825-49A4-9CBD-57A60217F356}" sibTransId="{F7FCD77C-019F-4F90-8BF1-222CB07349C4}"/>
    <dgm:cxn modelId="{2CD694AA-2950-49F9-A9E3-9D1060069494}" type="presOf" srcId="{A1565727-5D83-42B2-A3D9-40F20F08BB11}" destId="{9A152447-A4E1-4B7F-9C6A-E6B6FD050AF4}" srcOrd="0" destOrd="0" presId="urn:microsoft.com/office/officeart/2005/8/layout/lProcess2"/>
    <dgm:cxn modelId="{A8C27FB1-2B6F-4AA0-9079-F5D818AF4D1E}" type="presOf" srcId="{103B2653-2E13-41F3-A378-7F4FF40BFCE6}" destId="{4554BF2F-41AF-4A76-A05A-24D757578457}" srcOrd="0" destOrd="0" presId="urn:microsoft.com/office/officeart/2005/8/layout/lProcess2"/>
    <dgm:cxn modelId="{EE8D4FB6-B1D7-4DA5-B431-E66966EE4FEF}" type="presOf" srcId="{26198DD7-C892-441A-9852-196B8DF0F206}" destId="{13DE7854-ED8A-4287-B03C-04D33690373D}" srcOrd="0" destOrd="0" presId="urn:microsoft.com/office/officeart/2005/8/layout/lProcess2"/>
    <dgm:cxn modelId="{42A720BC-0EB4-4D8D-9821-2765A0284EB6}" srcId="{DB2A68F7-5617-461B-932E-86BC2E33D23A}" destId="{AEE84320-7A2E-44D4-B1E1-20AA67BA7E4B}" srcOrd="3" destOrd="0" parTransId="{FB16F84A-9DF3-4556-B872-25E0F9FB1A01}" sibTransId="{DC888931-7DF4-4329-A726-CE476CA0F347}"/>
    <dgm:cxn modelId="{85F4CCBE-F23D-4317-B3F3-EEFAD70CC635}" type="presOf" srcId="{EA94920B-0E31-4729-B592-99902DC5C96C}" destId="{422CA79C-4FCA-4C87-904E-20CEF31B8DD3}" srcOrd="0" destOrd="0" presId="urn:microsoft.com/office/officeart/2005/8/layout/lProcess2"/>
    <dgm:cxn modelId="{1FCE3AC3-D447-4E88-A4DE-3646A11EDB79}" type="presOf" srcId="{4E288AB5-E613-4F33-92B6-EEAF3BE2691E}" destId="{B9448B79-BF70-4129-8164-0C4665DCEEDD}" srcOrd="0" destOrd="0" presId="urn:microsoft.com/office/officeart/2005/8/layout/lProcess2"/>
    <dgm:cxn modelId="{A50866C3-20DB-4C1B-96BD-DDE5640C0742}" srcId="{EA94920B-0E31-4729-B592-99902DC5C96C}" destId="{52C32925-92B9-4498-AB1D-DCD645E14C30}" srcOrd="0" destOrd="0" parTransId="{8A4A8A37-300A-4F97-A8B7-6448EF75F37D}" sibTransId="{CF74D7E0-FCA0-4107-94E3-889A88998E4A}"/>
    <dgm:cxn modelId="{567CF1CD-3DBB-48F4-9387-4B28608ACB02}" type="presOf" srcId="{8370ADB6-3868-4B27-B3E3-7D9417B7AB08}" destId="{9285F999-356A-414D-B82D-D697F8AC6163}" srcOrd="0" destOrd="0" presId="urn:microsoft.com/office/officeart/2005/8/layout/lProcess2"/>
    <dgm:cxn modelId="{3DC853D2-9F44-45FA-802D-7D6D006DBE83}" type="presOf" srcId="{4E288AB5-E613-4F33-92B6-EEAF3BE2691E}" destId="{30AB5323-16B5-4D20-A86F-9CEBB05D3A1A}" srcOrd="1" destOrd="0" presId="urn:microsoft.com/office/officeart/2005/8/layout/lProcess2"/>
    <dgm:cxn modelId="{B14130DA-A49C-4F25-9DC9-3B12F749708C}" srcId="{DB2A68F7-5617-461B-932E-86BC2E33D23A}" destId="{9762F10B-A294-44FD-80EE-52DC0DB6CF1A}" srcOrd="2" destOrd="0" parTransId="{73EBFEA6-0EDE-441F-A066-88565382FCA4}" sibTransId="{6518629B-71F3-447A-A4C6-A306567AAA27}"/>
    <dgm:cxn modelId="{1C6161DE-9212-467D-9787-5DD6A3E91AC3}" srcId="{DB2A68F7-5617-461B-932E-86BC2E33D23A}" destId="{6B7A59EE-5233-495E-88D5-2A1F1E5800F2}" srcOrd="1" destOrd="0" parTransId="{92E4D096-B880-468B-854C-96207BA87965}" sibTransId="{8A83A112-0A68-471A-9FA9-C4B33A2798A6}"/>
    <dgm:cxn modelId="{65185AE4-B880-4DEB-839D-952FBF1A78A6}" type="presOf" srcId="{DB2A68F7-5617-461B-932E-86BC2E33D23A}" destId="{188E6DA4-2DC7-479B-B710-A10BE0711068}" srcOrd="0" destOrd="0" presId="urn:microsoft.com/office/officeart/2005/8/layout/lProcess2"/>
    <dgm:cxn modelId="{A2693DED-E623-4295-B4F3-4B29DE111131}" srcId="{DB2A68F7-5617-461B-932E-86BC2E33D23A}" destId="{103B2653-2E13-41F3-A378-7F4FF40BFCE6}" srcOrd="5" destOrd="0" parTransId="{D01FB1A7-5A30-437C-8205-60679E29171E}" sibTransId="{8C572E7D-6D07-4530-B85A-87A4A5E0AEC0}"/>
    <dgm:cxn modelId="{699184EE-4D1B-47E7-B0FB-979D0BBDF3B1}" srcId="{EA94920B-0E31-4729-B592-99902DC5C96C}" destId="{F0145C95-DB48-403D-A552-8E5FCCD57578}" srcOrd="2" destOrd="0" parTransId="{C04B72F4-6D18-4E78-80C4-7C03649DC699}" sibTransId="{2A912526-AA97-4081-8B2A-4864B88809C1}"/>
    <dgm:cxn modelId="{BC9D81F7-3BC2-42A3-BA32-75EAB082108C}" srcId="{4E288AB5-E613-4F33-92B6-EEAF3BE2691E}" destId="{821770B4-7E5B-4834-9FE3-68B938BC22E2}" srcOrd="3" destOrd="0" parTransId="{4AE68810-3301-4B88-B588-5A3A5A349B30}" sibTransId="{700D6525-1F86-49CE-8440-150A448873C8}"/>
    <dgm:cxn modelId="{028A8EFA-6376-41D3-B295-1387F8A73E33}" srcId="{4E288AB5-E613-4F33-92B6-EEAF3BE2691E}" destId="{0F28D1A3-909D-46C4-B45D-EFBF60609B61}" srcOrd="0" destOrd="0" parTransId="{8020A1E1-F6C4-4053-99A6-E11F512A2613}" sibTransId="{2D4A970E-CB99-4A57-B87E-65C12099380B}"/>
    <dgm:cxn modelId="{6EFDEA2E-B554-435B-8BEB-65FC7D9B5599}" type="presParOf" srcId="{CE41FE9B-40B9-42B4-B420-A566301AA4E8}" destId="{B019EE40-7C30-4377-90B0-34B79071AE96}" srcOrd="0" destOrd="0" presId="urn:microsoft.com/office/officeart/2005/8/layout/lProcess2"/>
    <dgm:cxn modelId="{44EAFA9B-9772-40E7-9599-D60FCE632C87}" type="presParOf" srcId="{B019EE40-7C30-4377-90B0-34B79071AE96}" destId="{422CA79C-4FCA-4C87-904E-20CEF31B8DD3}" srcOrd="0" destOrd="0" presId="urn:microsoft.com/office/officeart/2005/8/layout/lProcess2"/>
    <dgm:cxn modelId="{11CD6AF7-A924-4870-96BA-31F67A96E86F}" type="presParOf" srcId="{B019EE40-7C30-4377-90B0-34B79071AE96}" destId="{227D52D8-8B1C-449C-9BA6-980EAF2F6914}" srcOrd="1" destOrd="0" presId="urn:microsoft.com/office/officeart/2005/8/layout/lProcess2"/>
    <dgm:cxn modelId="{7A881209-9AF1-41E0-86AC-F420D7C6AADE}" type="presParOf" srcId="{B019EE40-7C30-4377-90B0-34B79071AE96}" destId="{BF070070-716B-4C6C-B3A8-F4777E5982B0}" srcOrd="2" destOrd="0" presId="urn:microsoft.com/office/officeart/2005/8/layout/lProcess2"/>
    <dgm:cxn modelId="{3A5C91D7-7104-4E04-91D5-EE1E51E809EA}" type="presParOf" srcId="{BF070070-716B-4C6C-B3A8-F4777E5982B0}" destId="{D1FEB609-ED54-4945-82E1-4AA562614054}" srcOrd="0" destOrd="0" presId="urn:microsoft.com/office/officeart/2005/8/layout/lProcess2"/>
    <dgm:cxn modelId="{91FCE850-73CE-4106-A3F8-ACBCE394AC9F}" type="presParOf" srcId="{D1FEB609-ED54-4945-82E1-4AA562614054}" destId="{40C2E12C-4084-4777-B172-B51005694071}" srcOrd="0" destOrd="0" presId="urn:microsoft.com/office/officeart/2005/8/layout/lProcess2"/>
    <dgm:cxn modelId="{8BB5D9CC-8132-4712-B555-AD6BCEF05305}" type="presParOf" srcId="{D1FEB609-ED54-4945-82E1-4AA562614054}" destId="{C8FC419B-DF98-43D1-8F7A-A751FAE4ACE5}" srcOrd="1" destOrd="0" presId="urn:microsoft.com/office/officeart/2005/8/layout/lProcess2"/>
    <dgm:cxn modelId="{F0C32EB8-CCCD-4617-AB27-E2C5B29C9740}" type="presParOf" srcId="{D1FEB609-ED54-4945-82E1-4AA562614054}" destId="{1C92DF9B-4697-40DE-A55F-4E2F493BE876}" srcOrd="2" destOrd="0" presId="urn:microsoft.com/office/officeart/2005/8/layout/lProcess2"/>
    <dgm:cxn modelId="{F551221A-1792-4F2B-A7F9-86FD78336C03}" type="presParOf" srcId="{D1FEB609-ED54-4945-82E1-4AA562614054}" destId="{1A0F6ECE-3F41-469D-8F94-46D068044D19}" srcOrd="3" destOrd="0" presId="urn:microsoft.com/office/officeart/2005/8/layout/lProcess2"/>
    <dgm:cxn modelId="{7705C6EC-F915-493C-A588-4E2CD0A74EE2}" type="presParOf" srcId="{D1FEB609-ED54-4945-82E1-4AA562614054}" destId="{7BF399AB-0266-40B3-B29B-9BE73AF6CFCE}" srcOrd="4" destOrd="0" presId="urn:microsoft.com/office/officeart/2005/8/layout/lProcess2"/>
    <dgm:cxn modelId="{07BABD30-6D7A-4FEC-A61E-AC6CBF06781A}" type="presParOf" srcId="{CE41FE9B-40B9-42B4-B420-A566301AA4E8}" destId="{F843842E-F8BD-4247-8A1E-74665ABAB667}" srcOrd="1" destOrd="0" presId="urn:microsoft.com/office/officeart/2005/8/layout/lProcess2"/>
    <dgm:cxn modelId="{B8C1637C-4479-4644-ACED-5B5C5DE9077D}" type="presParOf" srcId="{CE41FE9B-40B9-42B4-B420-A566301AA4E8}" destId="{7E530933-C4A4-4263-984A-4CBDF303590D}" srcOrd="2" destOrd="0" presId="urn:microsoft.com/office/officeart/2005/8/layout/lProcess2"/>
    <dgm:cxn modelId="{81126659-B869-4181-BC1F-3DF9FC04F4E1}" type="presParOf" srcId="{7E530933-C4A4-4263-984A-4CBDF303590D}" destId="{188E6DA4-2DC7-479B-B710-A10BE0711068}" srcOrd="0" destOrd="0" presId="urn:microsoft.com/office/officeart/2005/8/layout/lProcess2"/>
    <dgm:cxn modelId="{48451384-41B4-4DB0-AAFC-50424DFB2EBF}" type="presParOf" srcId="{7E530933-C4A4-4263-984A-4CBDF303590D}" destId="{AF284CA8-C933-493E-9BCB-56A6DA0D333A}" srcOrd="1" destOrd="0" presId="urn:microsoft.com/office/officeart/2005/8/layout/lProcess2"/>
    <dgm:cxn modelId="{7DDBC301-23CC-497E-BB64-E9A9E9297011}" type="presParOf" srcId="{7E530933-C4A4-4263-984A-4CBDF303590D}" destId="{7F05EE38-7C3B-4C32-AB30-3EC983163C5D}" srcOrd="2" destOrd="0" presId="urn:microsoft.com/office/officeart/2005/8/layout/lProcess2"/>
    <dgm:cxn modelId="{33D28DD8-D704-48D1-ADAB-4FD49375A350}" type="presParOf" srcId="{7F05EE38-7C3B-4C32-AB30-3EC983163C5D}" destId="{DE0B78E6-24C5-46BE-AEBA-603A8A871CDB}" srcOrd="0" destOrd="0" presId="urn:microsoft.com/office/officeart/2005/8/layout/lProcess2"/>
    <dgm:cxn modelId="{E114E5EA-889A-40F3-BD69-08B556F3794D}" type="presParOf" srcId="{DE0B78E6-24C5-46BE-AEBA-603A8A871CDB}" destId="{52144F4B-593F-4E79-A1FB-80CB6A4A77B1}" srcOrd="0" destOrd="0" presId="urn:microsoft.com/office/officeart/2005/8/layout/lProcess2"/>
    <dgm:cxn modelId="{8F26E9FC-5CC8-4342-92B5-1C8802667043}" type="presParOf" srcId="{DE0B78E6-24C5-46BE-AEBA-603A8A871CDB}" destId="{5310A558-C2AD-4A0F-86B1-913EE1316FBC}" srcOrd="1" destOrd="0" presId="urn:microsoft.com/office/officeart/2005/8/layout/lProcess2"/>
    <dgm:cxn modelId="{07BA7BD2-DE17-45AE-BA48-DADE0D804D2C}" type="presParOf" srcId="{DE0B78E6-24C5-46BE-AEBA-603A8A871CDB}" destId="{86E28433-40E9-495B-8A1D-88FB708E8155}" srcOrd="2" destOrd="0" presId="urn:microsoft.com/office/officeart/2005/8/layout/lProcess2"/>
    <dgm:cxn modelId="{91043DD9-FFFE-4E61-81E0-1BDC97D25A2E}" type="presParOf" srcId="{DE0B78E6-24C5-46BE-AEBA-603A8A871CDB}" destId="{B789A3F8-5513-46DE-B6F4-F2F1A0B46A68}" srcOrd="3" destOrd="0" presId="urn:microsoft.com/office/officeart/2005/8/layout/lProcess2"/>
    <dgm:cxn modelId="{3D4EC44B-8F18-49B8-A602-C25DAE47D653}" type="presParOf" srcId="{DE0B78E6-24C5-46BE-AEBA-603A8A871CDB}" destId="{7E5FBEEF-7E4C-4273-A391-746789D9BBE3}" srcOrd="4" destOrd="0" presId="urn:microsoft.com/office/officeart/2005/8/layout/lProcess2"/>
    <dgm:cxn modelId="{CDE4EA8F-EC3C-4EF2-BC5E-77603957212C}" type="presParOf" srcId="{DE0B78E6-24C5-46BE-AEBA-603A8A871CDB}" destId="{BAD891AA-B66E-4F81-A1AC-D38551C8EFB2}" srcOrd="5" destOrd="0" presId="urn:microsoft.com/office/officeart/2005/8/layout/lProcess2"/>
    <dgm:cxn modelId="{36C00385-61A4-4261-8416-798622E8CDAB}" type="presParOf" srcId="{DE0B78E6-24C5-46BE-AEBA-603A8A871CDB}" destId="{6B8A1318-6FDE-4FAD-80C2-0A532DED84D2}" srcOrd="6" destOrd="0" presId="urn:microsoft.com/office/officeart/2005/8/layout/lProcess2"/>
    <dgm:cxn modelId="{A3774449-FC75-4BDD-BF7D-80AA8B81CD9B}" type="presParOf" srcId="{DE0B78E6-24C5-46BE-AEBA-603A8A871CDB}" destId="{90C9CDC6-A010-4B27-BB29-7BC57890CB38}" srcOrd="7" destOrd="0" presId="urn:microsoft.com/office/officeart/2005/8/layout/lProcess2"/>
    <dgm:cxn modelId="{33EAB275-B927-4DA7-AEA7-816499CDDEEF}" type="presParOf" srcId="{DE0B78E6-24C5-46BE-AEBA-603A8A871CDB}" destId="{9285F999-356A-414D-B82D-D697F8AC6163}" srcOrd="8" destOrd="0" presId="urn:microsoft.com/office/officeart/2005/8/layout/lProcess2"/>
    <dgm:cxn modelId="{8253E437-9A43-4F5B-BCC5-9D37CF2B8945}" type="presParOf" srcId="{DE0B78E6-24C5-46BE-AEBA-603A8A871CDB}" destId="{76C1CDE7-6D74-4411-B366-B2B0E1D35ED7}" srcOrd="9" destOrd="0" presId="urn:microsoft.com/office/officeart/2005/8/layout/lProcess2"/>
    <dgm:cxn modelId="{6F7094FB-39F5-4A1B-BE5F-677315B6A25A}" type="presParOf" srcId="{DE0B78E6-24C5-46BE-AEBA-603A8A871CDB}" destId="{4554BF2F-41AF-4A76-A05A-24D757578457}" srcOrd="10" destOrd="0" presId="urn:microsoft.com/office/officeart/2005/8/layout/lProcess2"/>
    <dgm:cxn modelId="{A258C5E9-0184-4049-A4F3-2405B1240143}" type="presParOf" srcId="{DE0B78E6-24C5-46BE-AEBA-603A8A871CDB}" destId="{53023D8E-C539-4D58-913C-5EE08F626BF3}" srcOrd="11" destOrd="0" presId="urn:microsoft.com/office/officeart/2005/8/layout/lProcess2"/>
    <dgm:cxn modelId="{1EFD4907-BF03-47D3-9C67-E8BC26DFED4B}" type="presParOf" srcId="{DE0B78E6-24C5-46BE-AEBA-603A8A871CDB}" destId="{13DE7854-ED8A-4287-B03C-04D33690373D}" srcOrd="12" destOrd="0" presId="urn:microsoft.com/office/officeart/2005/8/layout/lProcess2"/>
    <dgm:cxn modelId="{4C207AFF-1B05-452A-8A17-DAA880D489B9}" type="presParOf" srcId="{CE41FE9B-40B9-42B4-B420-A566301AA4E8}" destId="{F6EF5129-C1E6-4417-B1AA-6DEC85915539}" srcOrd="3" destOrd="0" presId="urn:microsoft.com/office/officeart/2005/8/layout/lProcess2"/>
    <dgm:cxn modelId="{4A0FD409-E12E-4B7D-AF87-AD1706E7002C}" type="presParOf" srcId="{CE41FE9B-40B9-42B4-B420-A566301AA4E8}" destId="{261ADD6E-8514-4963-916F-D44618F2C7CF}" srcOrd="4" destOrd="0" presId="urn:microsoft.com/office/officeart/2005/8/layout/lProcess2"/>
    <dgm:cxn modelId="{18BA5AB5-D3D9-4A62-BDB4-BB787B9AC058}" type="presParOf" srcId="{261ADD6E-8514-4963-916F-D44618F2C7CF}" destId="{B9448B79-BF70-4129-8164-0C4665DCEEDD}" srcOrd="0" destOrd="0" presId="urn:microsoft.com/office/officeart/2005/8/layout/lProcess2"/>
    <dgm:cxn modelId="{F7DA3EA2-627D-43ED-AC3A-BCA51C323957}" type="presParOf" srcId="{261ADD6E-8514-4963-916F-D44618F2C7CF}" destId="{30AB5323-16B5-4D20-A86F-9CEBB05D3A1A}" srcOrd="1" destOrd="0" presId="urn:microsoft.com/office/officeart/2005/8/layout/lProcess2"/>
    <dgm:cxn modelId="{B0430338-A787-41C7-B7B1-8EF6018906D6}" type="presParOf" srcId="{261ADD6E-8514-4963-916F-D44618F2C7CF}" destId="{A70745DF-297B-4F14-83A6-251C265EDB9C}" srcOrd="2" destOrd="0" presId="urn:microsoft.com/office/officeart/2005/8/layout/lProcess2"/>
    <dgm:cxn modelId="{D3F0BFF0-5B2A-47B3-AF99-5AC1862D1B89}" type="presParOf" srcId="{A70745DF-297B-4F14-83A6-251C265EDB9C}" destId="{405D9361-F306-4177-83BA-BD4E460D3490}" srcOrd="0" destOrd="0" presId="urn:microsoft.com/office/officeart/2005/8/layout/lProcess2"/>
    <dgm:cxn modelId="{2F1D147E-B382-46FE-A67B-1476FD986092}" type="presParOf" srcId="{405D9361-F306-4177-83BA-BD4E460D3490}" destId="{DE24E3A0-D667-4C7A-9F3C-929D4BDB8CCB}" srcOrd="0" destOrd="0" presId="urn:microsoft.com/office/officeart/2005/8/layout/lProcess2"/>
    <dgm:cxn modelId="{2786AF80-98A5-46AE-A23D-7FB9E19AC17F}" type="presParOf" srcId="{405D9361-F306-4177-83BA-BD4E460D3490}" destId="{62E0E517-666E-4CA8-8E77-8FE04EEA70D5}" srcOrd="1" destOrd="0" presId="urn:microsoft.com/office/officeart/2005/8/layout/lProcess2"/>
    <dgm:cxn modelId="{A1CF913B-2C75-4E9B-969D-78840E1CA4BF}" type="presParOf" srcId="{405D9361-F306-4177-83BA-BD4E460D3490}" destId="{E7F3F7A6-252C-44F4-B0E6-8FA89A179863}" srcOrd="2" destOrd="0" presId="urn:microsoft.com/office/officeart/2005/8/layout/lProcess2"/>
    <dgm:cxn modelId="{AEE74B0A-C87A-4434-A87F-909458871903}" type="presParOf" srcId="{405D9361-F306-4177-83BA-BD4E460D3490}" destId="{A67241E6-3E07-43B0-AA42-47DF7CB27A44}" srcOrd="3" destOrd="0" presId="urn:microsoft.com/office/officeart/2005/8/layout/lProcess2"/>
    <dgm:cxn modelId="{42FB5053-EA37-4A9D-8A0C-5D387E2EC871}" type="presParOf" srcId="{405D9361-F306-4177-83BA-BD4E460D3490}" destId="{9A152447-A4E1-4B7F-9C6A-E6B6FD050AF4}" srcOrd="4" destOrd="0" presId="urn:microsoft.com/office/officeart/2005/8/layout/lProcess2"/>
    <dgm:cxn modelId="{EB41DB80-0C49-420C-ACA1-FFC28C3BD12B}" type="presParOf" srcId="{405D9361-F306-4177-83BA-BD4E460D3490}" destId="{8E791629-FDA4-409C-AD07-2C9093DC3506}" srcOrd="5" destOrd="0" presId="urn:microsoft.com/office/officeart/2005/8/layout/lProcess2"/>
    <dgm:cxn modelId="{FBD5DA9B-6314-4694-A0A6-139E8F7EAD11}" type="presParOf" srcId="{405D9361-F306-4177-83BA-BD4E460D3490}" destId="{02230F0E-D0B4-4580-8B37-91BB8DB165E7}" srcOrd="6" destOrd="0" presId="urn:microsoft.com/office/officeart/2005/8/layout/lProcess2"/>
    <dgm:cxn modelId="{75FDC0B2-6795-4B13-9B81-BBA32E96DABB}" type="presParOf" srcId="{405D9361-F306-4177-83BA-BD4E460D3490}" destId="{5F31110B-1908-467F-BE2B-B8E6D14CD2EB}" srcOrd="7" destOrd="0" presId="urn:microsoft.com/office/officeart/2005/8/layout/lProcess2"/>
    <dgm:cxn modelId="{D36E1D60-5C62-4C77-96B4-B81EAF41E755}" type="presParOf" srcId="{405D9361-F306-4177-83BA-BD4E460D3490}" destId="{82297FD0-EA3B-4C60-9F06-0885D926DCB8}"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CA79C-4FCA-4C87-904E-20CEF31B8DD3}">
      <dsp:nvSpPr>
        <dsp:cNvPr id="0" name=""/>
        <dsp:cNvSpPr/>
      </dsp:nvSpPr>
      <dsp:spPr>
        <a:xfrm>
          <a:off x="29227" y="0"/>
          <a:ext cx="2587749" cy="425216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B050"/>
              </a:solidFill>
            </a:rPr>
            <a:t>Environmental</a:t>
          </a:r>
        </a:p>
      </dsp:txBody>
      <dsp:txXfrm>
        <a:off x="29227" y="0"/>
        <a:ext cx="2587749" cy="1275648"/>
      </dsp:txXfrm>
    </dsp:sp>
    <dsp:sp modelId="{40C2E12C-4084-4777-B172-B51005694071}">
      <dsp:nvSpPr>
        <dsp:cNvPr id="0" name=""/>
        <dsp:cNvSpPr/>
      </dsp:nvSpPr>
      <dsp:spPr>
        <a:xfrm>
          <a:off x="259770" y="1276011"/>
          <a:ext cx="2070199" cy="835379"/>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Emission reduction</a:t>
          </a:r>
        </a:p>
      </dsp:txBody>
      <dsp:txXfrm>
        <a:off x="284237" y="1300478"/>
        <a:ext cx="2021265" cy="786445"/>
      </dsp:txXfrm>
    </dsp:sp>
    <dsp:sp modelId="{1C92DF9B-4697-40DE-A55F-4E2F493BE876}">
      <dsp:nvSpPr>
        <dsp:cNvPr id="0" name=""/>
        <dsp:cNvSpPr/>
      </dsp:nvSpPr>
      <dsp:spPr>
        <a:xfrm>
          <a:off x="259770" y="2239910"/>
          <a:ext cx="2070199" cy="835379"/>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Product Innovation</a:t>
          </a:r>
        </a:p>
      </dsp:txBody>
      <dsp:txXfrm>
        <a:off x="284237" y="2264377"/>
        <a:ext cx="2021265" cy="786445"/>
      </dsp:txXfrm>
    </dsp:sp>
    <dsp:sp modelId="{7BF399AB-0266-40B3-B29B-9BE73AF6CFCE}">
      <dsp:nvSpPr>
        <dsp:cNvPr id="0" name=""/>
        <dsp:cNvSpPr/>
      </dsp:nvSpPr>
      <dsp:spPr>
        <a:xfrm>
          <a:off x="259770" y="3203810"/>
          <a:ext cx="2070199" cy="835379"/>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Resource Reduction</a:t>
          </a:r>
        </a:p>
      </dsp:txBody>
      <dsp:txXfrm>
        <a:off x="284237" y="3228277"/>
        <a:ext cx="2021265" cy="786445"/>
      </dsp:txXfrm>
    </dsp:sp>
    <dsp:sp modelId="{188E6DA4-2DC7-479B-B710-A10BE0711068}">
      <dsp:nvSpPr>
        <dsp:cNvPr id="0" name=""/>
        <dsp:cNvSpPr/>
      </dsp:nvSpPr>
      <dsp:spPr>
        <a:xfrm>
          <a:off x="2782825" y="0"/>
          <a:ext cx="2587749" cy="42521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5B99"/>
              </a:solidFill>
            </a:rPr>
            <a:t>Social</a:t>
          </a:r>
        </a:p>
      </dsp:txBody>
      <dsp:txXfrm>
        <a:off x="2782825" y="0"/>
        <a:ext cx="2587749" cy="1275648"/>
      </dsp:txXfrm>
    </dsp:sp>
    <dsp:sp modelId="{52144F4B-593F-4E79-A1FB-80CB6A4A77B1}">
      <dsp:nvSpPr>
        <dsp:cNvPr id="0" name=""/>
        <dsp:cNvSpPr/>
      </dsp:nvSpPr>
      <dsp:spPr>
        <a:xfrm>
          <a:off x="3041600" y="1278243"/>
          <a:ext cx="2070199" cy="348187"/>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Community</a:t>
          </a:r>
        </a:p>
      </dsp:txBody>
      <dsp:txXfrm>
        <a:off x="3051798" y="1288441"/>
        <a:ext cx="2049803" cy="327791"/>
      </dsp:txXfrm>
    </dsp:sp>
    <dsp:sp modelId="{86E28433-40E9-495B-8A1D-88FB708E8155}">
      <dsp:nvSpPr>
        <dsp:cNvPr id="0" name=""/>
        <dsp:cNvSpPr/>
      </dsp:nvSpPr>
      <dsp:spPr>
        <a:xfrm>
          <a:off x="3041600" y="1679998"/>
          <a:ext cx="2070199" cy="348187"/>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Diversity</a:t>
          </a:r>
        </a:p>
      </dsp:txBody>
      <dsp:txXfrm>
        <a:off x="3051798" y="1690196"/>
        <a:ext cx="2049803" cy="327791"/>
      </dsp:txXfrm>
    </dsp:sp>
    <dsp:sp modelId="{7E5FBEEF-7E4C-4273-A391-746789D9BBE3}">
      <dsp:nvSpPr>
        <dsp:cNvPr id="0" name=""/>
        <dsp:cNvSpPr/>
      </dsp:nvSpPr>
      <dsp:spPr>
        <a:xfrm>
          <a:off x="3041600" y="2081752"/>
          <a:ext cx="2070199" cy="348187"/>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Employment Quality</a:t>
          </a:r>
        </a:p>
      </dsp:txBody>
      <dsp:txXfrm>
        <a:off x="3051798" y="2091950"/>
        <a:ext cx="2049803" cy="327791"/>
      </dsp:txXfrm>
    </dsp:sp>
    <dsp:sp modelId="{6B8A1318-6FDE-4FAD-80C2-0A532DED84D2}">
      <dsp:nvSpPr>
        <dsp:cNvPr id="0" name=""/>
        <dsp:cNvSpPr/>
      </dsp:nvSpPr>
      <dsp:spPr>
        <a:xfrm>
          <a:off x="3041600" y="2483507"/>
          <a:ext cx="2070199" cy="348187"/>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Health and Safety</a:t>
          </a:r>
        </a:p>
      </dsp:txBody>
      <dsp:txXfrm>
        <a:off x="3051798" y="2493705"/>
        <a:ext cx="2049803" cy="327791"/>
      </dsp:txXfrm>
    </dsp:sp>
    <dsp:sp modelId="{9285F999-356A-414D-B82D-D697F8AC6163}">
      <dsp:nvSpPr>
        <dsp:cNvPr id="0" name=""/>
        <dsp:cNvSpPr/>
      </dsp:nvSpPr>
      <dsp:spPr>
        <a:xfrm>
          <a:off x="3041600" y="2885261"/>
          <a:ext cx="2070199" cy="348187"/>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Human Rights</a:t>
          </a:r>
        </a:p>
      </dsp:txBody>
      <dsp:txXfrm>
        <a:off x="3051798" y="2895459"/>
        <a:ext cx="2049803" cy="327791"/>
      </dsp:txXfrm>
    </dsp:sp>
    <dsp:sp modelId="{4554BF2F-41AF-4A76-A05A-24D757578457}">
      <dsp:nvSpPr>
        <dsp:cNvPr id="0" name=""/>
        <dsp:cNvSpPr/>
      </dsp:nvSpPr>
      <dsp:spPr>
        <a:xfrm>
          <a:off x="3041600" y="3287015"/>
          <a:ext cx="2070199" cy="348187"/>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Product Responsibility</a:t>
          </a:r>
        </a:p>
      </dsp:txBody>
      <dsp:txXfrm>
        <a:off x="3051798" y="3297213"/>
        <a:ext cx="2049803" cy="327791"/>
      </dsp:txXfrm>
    </dsp:sp>
    <dsp:sp modelId="{13DE7854-ED8A-4287-B03C-04D33690373D}">
      <dsp:nvSpPr>
        <dsp:cNvPr id="0" name=""/>
        <dsp:cNvSpPr/>
      </dsp:nvSpPr>
      <dsp:spPr>
        <a:xfrm>
          <a:off x="3041600" y="3688770"/>
          <a:ext cx="2070199" cy="348187"/>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Training</a:t>
          </a:r>
        </a:p>
      </dsp:txBody>
      <dsp:txXfrm>
        <a:off x="3051798" y="3698968"/>
        <a:ext cx="2049803" cy="327791"/>
      </dsp:txXfrm>
    </dsp:sp>
    <dsp:sp modelId="{B9448B79-BF70-4129-8164-0C4665DCEEDD}">
      <dsp:nvSpPr>
        <dsp:cNvPr id="0" name=""/>
        <dsp:cNvSpPr/>
      </dsp:nvSpPr>
      <dsp:spPr>
        <a:xfrm>
          <a:off x="5564655" y="0"/>
          <a:ext cx="2587749" cy="4252161"/>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D1841D"/>
              </a:solidFill>
            </a:rPr>
            <a:t>Governance</a:t>
          </a:r>
        </a:p>
      </dsp:txBody>
      <dsp:txXfrm>
        <a:off x="5564655" y="0"/>
        <a:ext cx="2587749" cy="1275648"/>
      </dsp:txXfrm>
    </dsp:sp>
    <dsp:sp modelId="{DE24E3A0-D667-4C7A-9F3C-929D4BDB8CCB}">
      <dsp:nvSpPr>
        <dsp:cNvPr id="0" name=""/>
        <dsp:cNvSpPr/>
      </dsp:nvSpPr>
      <dsp:spPr>
        <a:xfrm>
          <a:off x="5823430" y="1276452"/>
          <a:ext cx="2070199" cy="491915"/>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Board Functions</a:t>
          </a:r>
        </a:p>
      </dsp:txBody>
      <dsp:txXfrm>
        <a:off x="5837838" y="1290860"/>
        <a:ext cx="2041383" cy="463099"/>
      </dsp:txXfrm>
    </dsp:sp>
    <dsp:sp modelId="{E7F3F7A6-252C-44F4-B0E6-8FA89A179863}">
      <dsp:nvSpPr>
        <dsp:cNvPr id="0" name=""/>
        <dsp:cNvSpPr/>
      </dsp:nvSpPr>
      <dsp:spPr>
        <a:xfrm>
          <a:off x="5823430" y="1844047"/>
          <a:ext cx="2070199" cy="491915"/>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Board Structure</a:t>
          </a:r>
        </a:p>
      </dsp:txBody>
      <dsp:txXfrm>
        <a:off x="5837838" y="1858455"/>
        <a:ext cx="2041383" cy="463099"/>
      </dsp:txXfrm>
    </dsp:sp>
    <dsp:sp modelId="{9A152447-A4E1-4B7F-9C6A-E6B6FD050AF4}">
      <dsp:nvSpPr>
        <dsp:cNvPr id="0" name=""/>
        <dsp:cNvSpPr/>
      </dsp:nvSpPr>
      <dsp:spPr>
        <a:xfrm>
          <a:off x="5823430" y="2411642"/>
          <a:ext cx="2070199" cy="491915"/>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Compensation Policy</a:t>
          </a:r>
        </a:p>
      </dsp:txBody>
      <dsp:txXfrm>
        <a:off x="5837838" y="2426050"/>
        <a:ext cx="2041383" cy="463099"/>
      </dsp:txXfrm>
    </dsp:sp>
    <dsp:sp modelId="{02230F0E-D0B4-4580-8B37-91BB8DB165E7}">
      <dsp:nvSpPr>
        <dsp:cNvPr id="0" name=""/>
        <dsp:cNvSpPr/>
      </dsp:nvSpPr>
      <dsp:spPr>
        <a:xfrm>
          <a:off x="5823430" y="2979237"/>
          <a:ext cx="2070199" cy="491915"/>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Shareholder Policy</a:t>
          </a:r>
        </a:p>
      </dsp:txBody>
      <dsp:txXfrm>
        <a:off x="5837838" y="2993645"/>
        <a:ext cx="2041383" cy="463099"/>
      </dsp:txXfrm>
    </dsp:sp>
    <dsp:sp modelId="{82297FD0-EA3B-4C60-9F06-0885D926DCB8}">
      <dsp:nvSpPr>
        <dsp:cNvPr id="0" name=""/>
        <dsp:cNvSpPr/>
      </dsp:nvSpPr>
      <dsp:spPr>
        <a:xfrm>
          <a:off x="5823430" y="3546832"/>
          <a:ext cx="2070199" cy="491915"/>
        </a:xfrm>
        <a:prstGeom prst="roundRect">
          <a:avLst>
            <a:gd name="adj" fmla="val 10000"/>
          </a:avLst>
        </a:prstGeom>
        <a:solidFill>
          <a:srgbClr val="8AB7E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Vision and Strategy</a:t>
          </a:r>
        </a:p>
      </dsp:txBody>
      <dsp:txXfrm>
        <a:off x="5837838" y="3561240"/>
        <a:ext cx="2041383" cy="4630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1"/>
            <a:ext cx="3037840" cy="464821"/>
          </a:xfrm>
          <a:prstGeom prst="rect">
            <a:avLst/>
          </a:prstGeom>
        </p:spPr>
        <p:txBody>
          <a:bodyPr vert="horz"/>
          <a:lstStyle/>
          <a:p>
            <a:endParaRPr lang="en-US"/>
          </a:p>
        </p:txBody>
      </p:sp>
      <p:sp>
        <p:nvSpPr>
          <p:cNvPr id="3" name="Rectangle 3"/>
          <p:cNvSpPr>
            <a:spLocks noGrp="1"/>
          </p:cNvSpPr>
          <p:nvPr>
            <p:ph type="dt" sz="quarter" idx="1"/>
          </p:nvPr>
        </p:nvSpPr>
        <p:spPr>
          <a:xfrm>
            <a:off x="3970938" y="1"/>
            <a:ext cx="3037840" cy="464821"/>
          </a:xfrm>
          <a:prstGeom prst="rect">
            <a:avLst/>
          </a:prstGeom>
        </p:spPr>
        <p:txBody>
          <a:bodyPr vert="horz"/>
          <a:lstStyle/>
          <a:p>
            <a:fld id="{31555DB1-8736-42A3-B48D-2B08FB93332A}" type="datetimeFigureOut">
              <a:rPr lang="en-US" smtClean="0"/>
              <a:pPr/>
              <a:t>5/28/2021</a:t>
            </a:fld>
            <a:endParaRPr lang="en-US"/>
          </a:p>
        </p:txBody>
      </p:sp>
      <p:sp>
        <p:nvSpPr>
          <p:cNvPr id="4" name="Rectangle 4"/>
          <p:cNvSpPr>
            <a:spLocks noGrp="1"/>
          </p:cNvSpPr>
          <p:nvPr>
            <p:ph type="ftr" sz="quarter" idx="2"/>
          </p:nvPr>
        </p:nvSpPr>
        <p:spPr>
          <a:xfrm>
            <a:off x="0" y="8829968"/>
            <a:ext cx="3037840" cy="464821"/>
          </a:xfrm>
          <a:prstGeom prst="rect">
            <a:avLst/>
          </a:prstGeom>
        </p:spPr>
        <p:txBody>
          <a:bodyPr vert="horz"/>
          <a:lstStyle/>
          <a:p>
            <a:endParaRPr lang="en-US"/>
          </a:p>
        </p:txBody>
      </p:sp>
      <p:sp>
        <p:nvSpPr>
          <p:cNvPr id="5" name="Rectangle 5"/>
          <p:cNvSpPr>
            <a:spLocks noGrp="1"/>
          </p:cNvSpPr>
          <p:nvPr>
            <p:ph type="sldNum" sz="quarter" idx="3"/>
          </p:nvPr>
        </p:nvSpPr>
        <p:spPr>
          <a:xfrm>
            <a:off x="3970938" y="8829968"/>
            <a:ext cx="3037840" cy="464821"/>
          </a:xfrm>
          <a:prstGeom prst="rect">
            <a:avLst/>
          </a:prstGeom>
        </p:spPr>
        <p:txBody>
          <a:bodyPr vert="horz"/>
          <a:lstStyle/>
          <a:p>
            <a:fld id="{5400D380-E0D7-4EB1-B91E-BFCC7DA7F29D}" type="slidenum">
              <a:rPr lang="en-US" smtClean="0"/>
              <a:pPr/>
              <a:t>‹#›</a:t>
            </a:fld>
            <a:endParaRPr lang="en-US"/>
          </a:p>
        </p:txBody>
      </p:sp>
    </p:spTree>
    <p:extLst>
      <p:ext uri="{BB962C8B-B14F-4D97-AF65-F5344CB8AC3E}">
        <p14:creationId xmlns:p14="http://schemas.microsoft.com/office/powerpoint/2010/main" val="306590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1"/>
            <a:ext cx="3037840" cy="464821"/>
          </a:xfrm>
          <a:prstGeom prst="rect">
            <a:avLst/>
          </a:prstGeom>
        </p:spPr>
        <p:txBody>
          <a:bodyPr vert="horz"/>
          <a:lstStyle/>
          <a:p>
            <a:endParaRPr lang="en-US"/>
          </a:p>
        </p:txBody>
      </p:sp>
      <p:sp>
        <p:nvSpPr>
          <p:cNvPr id="3" name="Rectangle 3"/>
          <p:cNvSpPr>
            <a:spLocks noGrp="1"/>
          </p:cNvSpPr>
          <p:nvPr>
            <p:ph type="dt" idx="1"/>
          </p:nvPr>
        </p:nvSpPr>
        <p:spPr>
          <a:xfrm>
            <a:off x="3970938" y="1"/>
            <a:ext cx="3037840" cy="464821"/>
          </a:xfrm>
          <a:prstGeom prst="rect">
            <a:avLst/>
          </a:prstGeom>
        </p:spPr>
        <p:txBody>
          <a:bodyPr vert="horz"/>
          <a:lstStyle/>
          <a:p>
            <a:fld id="{0BDB199F-A56C-4049-BA04-1447030960FF}" type="datetimeFigureOut">
              <a:rPr lang="en-US" smtClean="0"/>
              <a:pPr/>
              <a:t>5/28/2021</a:t>
            </a:fld>
            <a:endParaRPr lang="en-US"/>
          </a:p>
        </p:txBody>
      </p:sp>
      <p:sp>
        <p:nvSpPr>
          <p:cNvPr id="4" name="Rectangle 4"/>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701040" y="4415792"/>
            <a:ext cx="5608320" cy="4183381"/>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829968"/>
            <a:ext cx="3037840" cy="464821"/>
          </a:xfrm>
          <a:prstGeom prst="rect">
            <a:avLst/>
          </a:prstGeom>
        </p:spPr>
        <p:txBody>
          <a:bodyPr vert="horz"/>
          <a:lstStyle/>
          <a:p>
            <a:endParaRPr lang="en-US"/>
          </a:p>
        </p:txBody>
      </p:sp>
      <p:sp>
        <p:nvSpPr>
          <p:cNvPr id="7" name="Rectangle 7"/>
          <p:cNvSpPr>
            <a:spLocks noGrp="1"/>
          </p:cNvSpPr>
          <p:nvPr>
            <p:ph type="sldNum" sz="quarter" idx="5"/>
          </p:nvPr>
        </p:nvSpPr>
        <p:spPr>
          <a:xfrm>
            <a:off x="3970938" y="8829968"/>
            <a:ext cx="3037840" cy="464821"/>
          </a:xfrm>
          <a:prstGeom prst="rect">
            <a:avLst/>
          </a:prstGeom>
        </p:spPr>
        <p:txBody>
          <a:bodyPr vert="horz"/>
          <a:lstStyle/>
          <a:p>
            <a:fld id="{B3A019F3-8596-4028-9847-CBD3A185B07A}" type="slidenum">
              <a:rPr lang="en-US" smtClean="0"/>
              <a:pPr/>
              <a:t>‹#›</a:t>
            </a:fld>
            <a:endParaRPr lang="en-US"/>
          </a:p>
        </p:txBody>
      </p:sp>
    </p:spTree>
    <p:extLst>
      <p:ext uri="{BB962C8B-B14F-4D97-AF65-F5344CB8AC3E}">
        <p14:creationId xmlns:p14="http://schemas.microsoft.com/office/powerpoint/2010/main" val="7995270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lIns="94829" tIns="47415" rIns="94829" bIns="47415"/>
          <a:lstStyle/>
          <a:p>
            <a:endParaRPr lang="en-US" dirty="0"/>
          </a:p>
        </p:txBody>
      </p:sp>
      <p:sp>
        <p:nvSpPr>
          <p:cNvPr id="4" name="Rectangle 4"/>
          <p:cNvSpPr>
            <a:spLocks noGrp="1"/>
          </p:cNvSpPr>
          <p:nvPr>
            <p:ph type="sldNum" sz="quarter" idx="10"/>
          </p:nvPr>
        </p:nvSpPr>
        <p:spPr/>
        <p:txBody>
          <a:bodyPr lIns="94829" tIns="47415" rIns="94829" bIns="47415"/>
          <a:lstStyle/>
          <a:p>
            <a:fld id="{B3A019F3-8596-4028-9847-CBD3A185B07A}" type="slidenum">
              <a:rPr lang="en-US" smtClean="0"/>
              <a:pPr/>
              <a:t>2</a:t>
            </a:fld>
            <a:endParaRPr lang="en-US" dirty="0"/>
          </a:p>
        </p:txBody>
      </p:sp>
    </p:spTree>
    <p:extLst>
      <p:ext uri="{BB962C8B-B14F-4D97-AF65-F5344CB8AC3E}">
        <p14:creationId xmlns:p14="http://schemas.microsoft.com/office/powerpoint/2010/main" val="281233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lIns="94843" tIns="47422" rIns="94843" bIns="47422"/>
          <a:lstStyle/>
          <a:p>
            <a:endParaRPr lang="en-US" dirty="0"/>
          </a:p>
        </p:txBody>
      </p:sp>
      <p:sp>
        <p:nvSpPr>
          <p:cNvPr id="4" name="Rectangle 4"/>
          <p:cNvSpPr>
            <a:spLocks noGrp="1"/>
          </p:cNvSpPr>
          <p:nvPr>
            <p:ph type="sldNum" sz="quarter" idx="10"/>
          </p:nvPr>
        </p:nvSpPr>
        <p:spPr/>
        <p:txBody>
          <a:bodyPr lIns="94843" tIns="47422" rIns="94843" bIns="47422"/>
          <a:lstStyle/>
          <a:p>
            <a:fld id="{B3A019F3-8596-4028-9847-CBD3A185B07A}" type="slidenum">
              <a:rPr lang="en-US" smtClean="0"/>
              <a:pPr/>
              <a:t>3</a:t>
            </a:fld>
            <a:endParaRPr lang="en-US"/>
          </a:p>
        </p:txBody>
      </p:sp>
    </p:spTree>
    <p:extLst>
      <p:ext uri="{BB962C8B-B14F-4D97-AF65-F5344CB8AC3E}">
        <p14:creationId xmlns:p14="http://schemas.microsoft.com/office/powerpoint/2010/main" val="365076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lIns="94843" tIns="47422" rIns="94843" bIns="47422"/>
          <a:lstStyle/>
          <a:p>
            <a:endParaRPr lang="en-US" dirty="0"/>
          </a:p>
        </p:txBody>
      </p:sp>
      <p:sp>
        <p:nvSpPr>
          <p:cNvPr id="4" name="Rectangle 4"/>
          <p:cNvSpPr>
            <a:spLocks noGrp="1"/>
          </p:cNvSpPr>
          <p:nvPr>
            <p:ph type="sldNum" sz="quarter" idx="10"/>
          </p:nvPr>
        </p:nvSpPr>
        <p:spPr/>
        <p:txBody>
          <a:bodyPr lIns="94843" tIns="47422" rIns="94843" bIns="47422"/>
          <a:lstStyle/>
          <a:p>
            <a:fld id="{B3A019F3-8596-4028-9847-CBD3A185B07A}" type="slidenum">
              <a:rPr lang="en-US" smtClean="0"/>
              <a:pPr/>
              <a:t>4</a:t>
            </a:fld>
            <a:endParaRPr lang="en-US"/>
          </a:p>
        </p:txBody>
      </p:sp>
    </p:spTree>
    <p:extLst>
      <p:ext uri="{BB962C8B-B14F-4D97-AF65-F5344CB8AC3E}">
        <p14:creationId xmlns:p14="http://schemas.microsoft.com/office/powerpoint/2010/main" val="210162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lIns="94843" tIns="47422" rIns="94843" bIns="47422"/>
          <a:lstStyle/>
          <a:p>
            <a:endParaRPr lang="en-US" dirty="0"/>
          </a:p>
        </p:txBody>
      </p:sp>
      <p:sp>
        <p:nvSpPr>
          <p:cNvPr id="4" name="Rectangle 4"/>
          <p:cNvSpPr>
            <a:spLocks noGrp="1"/>
          </p:cNvSpPr>
          <p:nvPr>
            <p:ph type="sldNum" sz="quarter" idx="10"/>
          </p:nvPr>
        </p:nvSpPr>
        <p:spPr/>
        <p:txBody>
          <a:bodyPr lIns="94843" tIns="47422" rIns="94843" bIns="47422"/>
          <a:lstStyle/>
          <a:p>
            <a:fld id="{B3A019F3-8596-4028-9847-CBD3A185B07A}" type="slidenum">
              <a:rPr lang="en-US" smtClean="0"/>
              <a:pPr/>
              <a:t>5</a:t>
            </a:fld>
            <a:endParaRPr lang="en-US"/>
          </a:p>
        </p:txBody>
      </p:sp>
    </p:spTree>
    <p:extLst>
      <p:ext uri="{BB962C8B-B14F-4D97-AF65-F5344CB8AC3E}">
        <p14:creationId xmlns:p14="http://schemas.microsoft.com/office/powerpoint/2010/main" val="351247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lIns="91433" tIns="45717" rIns="91433" bIns="45717"/>
          <a:lstStyle/>
          <a:p>
            <a:endParaRPr lang="en-US" dirty="0"/>
          </a:p>
        </p:txBody>
      </p:sp>
      <p:sp>
        <p:nvSpPr>
          <p:cNvPr id="4" name="Rectangle 4"/>
          <p:cNvSpPr>
            <a:spLocks noGrp="1"/>
          </p:cNvSpPr>
          <p:nvPr>
            <p:ph type="sldNum" sz="quarter" idx="10"/>
          </p:nvPr>
        </p:nvSpPr>
        <p:spPr/>
        <p:txBody>
          <a:bodyPr lIns="91433" tIns="45717" rIns="91433" bIns="45717"/>
          <a:lstStyle/>
          <a:p>
            <a:fld id="{B3A019F3-8596-4028-9847-CBD3A185B07A}" type="slidenum">
              <a:rPr lang="en-US" smtClean="0"/>
              <a:pPr/>
              <a:t>7</a:t>
            </a:fld>
            <a:endParaRPr lang="en-US"/>
          </a:p>
        </p:txBody>
      </p:sp>
    </p:spTree>
    <p:extLst>
      <p:ext uri="{BB962C8B-B14F-4D97-AF65-F5344CB8AC3E}">
        <p14:creationId xmlns:p14="http://schemas.microsoft.com/office/powerpoint/2010/main" val="3521838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descr="corporate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00" y="304800"/>
            <a:ext cx="6677025"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dt" sz="half" idx="10"/>
          </p:nvPr>
        </p:nvSpPr>
        <p:spPr>
          <a:xfrm>
            <a:off x="6858000" y="6248400"/>
            <a:ext cx="1600200" cy="457200"/>
          </a:xfrm>
        </p:spPr>
        <p:txBody>
          <a:bodyPr/>
          <a:lstStyle>
            <a:lvl1pPr>
              <a:defRPr smtClean="0"/>
            </a:lvl1pPr>
          </a:lstStyle>
          <a:p>
            <a:pPr>
              <a:defRPr/>
            </a:pPr>
            <a:endParaRPr lang="en-US" altLang="en-US"/>
          </a:p>
        </p:txBody>
      </p:sp>
      <p:sp>
        <p:nvSpPr>
          <p:cNvPr id="8" name="Rectangle 10"/>
          <p:cNvSpPr/>
          <p:nvPr userDrawn="1"/>
        </p:nvSpPr>
        <p:spPr>
          <a:xfrm>
            <a:off x="-8860" y="2438400"/>
            <a:ext cx="9144000" cy="106680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11" name="Rectangle 2"/>
          <p:cNvSpPr>
            <a:spLocks noGrp="1"/>
          </p:cNvSpPr>
          <p:nvPr>
            <p:ph type="ctrTitle"/>
          </p:nvPr>
        </p:nvSpPr>
        <p:spPr>
          <a:xfrm>
            <a:off x="685800" y="2402767"/>
            <a:ext cx="7543800" cy="777152"/>
          </a:xfrm>
          <a:blipFill>
            <a:blip r:embed="rId3"/>
            <a:tile tx="0" ty="0" sx="100000" sy="100000" flip="none" algn="tl"/>
          </a:blipFill>
        </p:spPr>
        <p:txBody>
          <a:bodyPr vert="horz"/>
          <a:lstStyle>
            <a:lvl1pPr algn="l" eaLnBrk="1" latinLnBrk="0" hangingPunct="1">
              <a:defRPr kumimoji="0" sz="2000" b="0" cap="all" spc="150" baseline="0">
                <a:solidFill>
                  <a:srgbClr val="002060"/>
                </a:solidFill>
              </a:defRPr>
            </a:lvl1pPr>
            <a:extLst/>
          </a:lstStyle>
          <a:p>
            <a:pPr eaLnBrk="1" latinLnBrk="1" hangingPunct="1"/>
            <a:r>
              <a:rPr lang="en-US" dirty="0"/>
              <a:t>Click to edit Master title style</a:t>
            </a:r>
            <a:endParaRPr dirty="0"/>
          </a:p>
        </p:txBody>
      </p:sp>
      <p:pic>
        <p:nvPicPr>
          <p:cNvPr id="5" name="Picture 4">
            <a:extLst>
              <a:ext uri="{FF2B5EF4-FFF2-40B4-BE49-F238E27FC236}">
                <a16:creationId xmlns:a16="http://schemas.microsoft.com/office/drawing/2014/main" id="{E9C2BC10-0CDF-4C0B-869C-B0F1233D58C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23684" y="1288998"/>
            <a:ext cx="2496631" cy="545775"/>
          </a:xfrm>
          <a:prstGeom prst="rect">
            <a:avLst/>
          </a:prstGeom>
        </p:spPr>
      </p:pic>
      <p:sp>
        <p:nvSpPr>
          <p:cNvPr id="16" name="Rectangle 15">
            <a:extLst>
              <a:ext uri="{FF2B5EF4-FFF2-40B4-BE49-F238E27FC236}">
                <a16:creationId xmlns:a16="http://schemas.microsoft.com/office/drawing/2014/main" id="{61EA20ED-DB8F-4DD9-B266-88FB7288F567}"/>
              </a:ext>
            </a:extLst>
          </p:cNvPr>
          <p:cNvSpPr/>
          <p:nvPr userDrawn="1"/>
        </p:nvSpPr>
        <p:spPr>
          <a:xfrm>
            <a:off x="-6232" y="6652388"/>
            <a:ext cx="9144000" cy="205612"/>
          </a:xfrm>
          <a:prstGeom prst="rect">
            <a:avLst/>
          </a:prstGeom>
          <a:solidFill>
            <a:srgbClr val="005B99"/>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r>
              <a:rPr kumimoji="0" lang="en-US" sz="1200" dirty="0">
                <a:solidFill>
                  <a:schemeClr val="bg1"/>
                </a:solidFill>
              </a:rPr>
              <a:t>For Investment Advisors and Institutions Only</a:t>
            </a:r>
          </a:p>
        </p:txBody>
      </p:sp>
    </p:spTree>
    <p:extLst>
      <p:ext uri="{BB962C8B-B14F-4D97-AF65-F5344CB8AC3E}">
        <p14:creationId xmlns:p14="http://schemas.microsoft.com/office/powerpoint/2010/main" val="119887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3-Up: 1 Top, 2 Bottom">
    <p:bg>
      <p:bgPr>
        <a:solidFill>
          <a:schemeClr val="bg1"/>
        </a:solidFill>
        <a:effectLst/>
      </p:bgPr>
    </p:bg>
    <p:spTree>
      <p:nvGrpSpPr>
        <p:cNvPr id="1" name=""/>
        <p:cNvGrpSpPr/>
        <p:nvPr/>
      </p:nvGrpSpPr>
      <p:grpSpPr>
        <a:xfrm>
          <a:off x="0" y="0"/>
          <a:ext cx="0" cy="0"/>
          <a:chOff x="0" y="0"/>
          <a:chExt cx="0" cy="0"/>
        </a:xfrm>
      </p:grpSpPr>
      <p:sp>
        <p:nvSpPr>
          <p:cNvPr id="13" name="Rectangle 8"/>
          <p:cNvSpPr>
            <a:spLocks noGrp="1"/>
          </p:cNvSpPr>
          <p:nvPr>
            <p:ph type="body" sz="quarter" idx="13" hasCustomPrompt="1"/>
          </p:nvPr>
        </p:nvSpPr>
        <p:spPr>
          <a:xfrm>
            <a:off x="-10212" y="0"/>
            <a:ext cx="9144000" cy="756356"/>
          </a:xfrm>
          <a:solidFill>
            <a:schemeClr val="bg1">
              <a:alpha val="0"/>
            </a:schemeClr>
          </a:solidFill>
          <a:ln>
            <a:noFill/>
          </a:ln>
        </p:spPr>
        <p:txBody>
          <a:bodyPr anchor="b" anchorCtr="0"/>
          <a:lstStyle>
            <a:lvl1pPr eaLnBrk="1" latinLnBrk="0" hangingPunct="1">
              <a:defRPr kumimoji="0" b="1">
                <a:solidFill>
                  <a:schemeClr val="bg1"/>
                </a:solidFill>
              </a:defRPr>
            </a:lvl1pPr>
            <a:extLst/>
          </a:lstStyle>
          <a:p>
            <a:pPr lvl="0"/>
            <a:r>
              <a:rPr kumimoji="0" lang="en-US" dirty="0"/>
              <a:t>Click to add heading</a:t>
            </a:r>
          </a:p>
        </p:txBody>
      </p:sp>
      <p:sp>
        <p:nvSpPr>
          <p:cNvPr id="3" name="Date Placeholder 2"/>
          <p:cNvSpPr>
            <a:spLocks noGrp="1"/>
          </p:cNvSpPr>
          <p:nvPr>
            <p:ph type="dt" sz="half" idx="16"/>
          </p:nvPr>
        </p:nvSpPr>
        <p:spPr/>
        <p:txBody>
          <a:bodyPr/>
          <a:lstStyle/>
          <a:p>
            <a:pPr algn="r"/>
            <a:endParaRPr kumimoji="0" lang="en-US" sz="1000" dirty="0">
              <a:solidFill>
                <a:schemeClr val="tx1">
                  <a:tint val="65000"/>
                </a:schemeClr>
              </a:solidFill>
            </a:endParaRPr>
          </a:p>
        </p:txBody>
      </p:sp>
      <p:sp>
        <p:nvSpPr>
          <p:cNvPr id="5" name="Slide Number Placeholder 4"/>
          <p:cNvSpPr>
            <a:spLocks noGrp="1"/>
          </p:cNvSpPr>
          <p:nvPr>
            <p:ph type="sldNum" sz="quarter" idx="18"/>
          </p:nvPr>
        </p:nvSpPr>
        <p:spPr>
          <a:xfrm>
            <a:off x="7652857" y="6602794"/>
            <a:ext cx="990600" cy="304800"/>
          </a:xfrm>
        </p:spPr>
        <p:txBody>
          <a:bodyPr/>
          <a:lstStyle>
            <a:lvl1pPr>
              <a:defRPr>
                <a:solidFill>
                  <a:schemeClr val="bg1"/>
                </a:solidFill>
              </a:defRPr>
            </a:lvl1pPr>
          </a:lstStyle>
          <a:p>
            <a:fld id="{256D3EEF-DE4E-429D-8EC4-DDC531AFF587}" type="slidenum">
              <a:rPr lang="en-US" smtClean="0"/>
              <a:pPr/>
              <a:t>‹#›</a:t>
            </a:fld>
            <a:endParaRPr lang="en-US" dirty="0"/>
          </a:p>
        </p:txBody>
      </p:sp>
      <p:pic>
        <p:nvPicPr>
          <p:cNvPr id="9" name="Picture 8">
            <a:extLst>
              <a:ext uri="{FF2B5EF4-FFF2-40B4-BE49-F238E27FC236}">
                <a16:creationId xmlns:a16="http://schemas.microsoft.com/office/drawing/2014/main" id="{9156F15A-AA33-48ED-8323-EED6F39595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1492" y="97166"/>
            <a:ext cx="1105460" cy="609596"/>
          </a:xfrm>
          <a:prstGeom prst="rect">
            <a:avLst/>
          </a:prstGeom>
        </p:spPr>
      </p:pic>
      <p:cxnSp>
        <p:nvCxnSpPr>
          <p:cNvPr id="6" name="Straight Connector 5">
            <a:extLst>
              <a:ext uri="{FF2B5EF4-FFF2-40B4-BE49-F238E27FC236}">
                <a16:creationId xmlns:a16="http://schemas.microsoft.com/office/drawing/2014/main" id="{FA62B5A8-C1BB-4FF8-9762-498A43017B78}"/>
              </a:ext>
            </a:extLst>
          </p:cNvPr>
          <p:cNvCxnSpPr/>
          <p:nvPr userDrawn="1"/>
        </p:nvCxnSpPr>
        <p:spPr>
          <a:xfrm>
            <a:off x="0" y="756356"/>
            <a:ext cx="9144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F009EC8-C58E-4BC6-8ACF-6562CB7CAD6E}"/>
              </a:ext>
            </a:extLst>
          </p:cNvPr>
          <p:cNvSpPr/>
          <p:nvPr userDrawn="1"/>
        </p:nvSpPr>
        <p:spPr>
          <a:xfrm>
            <a:off x="-6232" y="6652388"/>
            <a:ext cx="9144000" cy="205612"/>
          </a:xfrm>
          <a:prstGeom prst="rect">
            <a:avLst/>
          </a:prstGeom>
          <a:solidFill>
            <a:srgbClr val="005B99"/>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nchorCtr="1"/>
          <a:lstStyle/>
          <a:p>
            <a:r>
              <a:rPr kumimoji="0" lang="en-US" sz="1200" dirty="0">
                <a:solidFill>
                  <a:schemeClr val="bg1"/>
                </a:solidFill>
              </a:rPr>
              <a:t>For Investment Advisors and Institutions Only</a:t>
            </a:r>
          </a:p>
        </p:txBody>
      </p:sp>
    </p:spTree>
    <p:extLst>
      <p:ext uri="{BB962C8B-B14F-4D97-AF65-F5344CB8AC3E}">
        <p14:creationId xmlns:p14="http://schemas.microsoft.com/office/powerpoint/2010/main" val="52067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4_3-Up: 1 Top, 2 Bottom">
    <p:bg>
      <p:bgPr>
        <a:solidFill>
          <a:schemeClr val="bg1"/>
        </a:solidFill>
        <a:effectLst/>
      </p:bgPr>
    </p:bg>
    <p:spTree>
      <p:nvGrpSpPr>
        <p:cNvPr id="1" name=""/>
        <p:cNvGrpSpPr/>
        <p:nvPr/>
      </p:nvGrpSpPr>
      <p:grpSpPr>
        <a:xfrm>
          <a:off x="0" y="0"/>
          <a:ext cx="0" cy="0"/>
          <a:chOff x="0" y="0"/>
          <a:chExt cx="0" cy="0"/>
        </a:xfrm>
      </p:grpSpPr>
      <p:sp>
        <p:nvSpPr>
          <p:cNvPr id="13" name="Rectangle 8"/>
          <p:cNvSpPr>
            <a:spLocks noGrp="1"/>
          </p:cNvSpPr>
          <p:nvPr>
            <p:ph type="body" sz="quarter" idx="13" hasCustomPrompt="1"/>
          </p:nvPr>
        </p:nvSpPr>
        <p:spPr>
          <a:xfrm>
            <a:off x="-10212" y="0"/>
            <a:ext cx="9144000" cy="756356"/>
          </a:xfrm>
          <a:solidFill>
            <a:schemeClr val="bg1">
              <a:alpha val="0"/>
            </a:schemeClr>
          </a:solidFill>
          <a:ln>
            <a:noFill/>
          </a:ln>
        </p:spPr>
        <p:txBody>
          <a:bodyPr anchor="b" anchorCtr="0"/>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5"/>
          </p:nvPr>
        </p:nvSpPr>
        <p:spPr>
          <a:xfrm>
            <a:off x="536448" y="1143000"/>
            <a:ext cx="8074152" cy="5105400"/>
          </a:xfrm>
        </p:spPr>
        <p:txBody>
          <a:bodyPr/>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3" name="Date Placeholder 2"/>
          <p:cNvSpPr>
            <a:spLocks noGrp="1"/>
          </p:cNvSpPr>
          <p:nvPr>
            <p:ph type="dt" sz="half" idx="16"/>
          </p:nvPr>
        </p:nvSpPr>
        <p:spPr/>
        <p:txBody>
          <a:bodyPr/>
          <a:lstStyle/>
          <a:p>
            <a:pPr algn="r"/>
            <a:endParaRPr kumimoji="0" lang="en-US" sz="1000" dirty="0">
              <a:solidFill>
                <a:schemeClr val="tx1">
                  <a:tint val="65000"/>
                </a:schemeClr>
              </a:solidFill>
            </a:endParaRPr>
          </a:p>
        </p:txBody>
      </p:sp>
      <p:sp>
        <p:nvSpPr>
          <p:cNvPr id="5" name="Slide Number Placeholder 4"/>
          <p:cNvSpPr>
            <a:spLocks noGrp="1"/>
          </p:cNvSpPr>
          <p:nvPr>
            <p:ph type="sldNum" sz="quarter" idx="18"/>
          </p:nvPr>
        </p:nvSpPr>
        <p:spPr>
          <a:xfrm>
            <a:off x="7652857" y="6602794"/>
            <a:ext cx="990600" cy="304800"/>
          </a:xfrm>
        </p:spPr>
        <p:txBody>
          <a:bodyPr/>
          <a:lstStyle>
            <a:lvl1pPr>
              <a:defRPr>
                <a:solidFill>
                  <a:schemeClr val="bg1"/>
                </a:solidFill>
              </a:defRPr>
            </a:lvl1pPr>
          </a:lstStyle>
          <a:p>
            <a:fld id="{256D3EEF-DE4E-429D-8EC4-DDC531AFF587}" type="slidenum">
              <a:rPr lang="en-US" smtClean="0"/>
              <a:pPr/>
              <a:t>‹#›</a:t>
            </a:fld>
            <a:endParaRPr lang="en-US" dirty="0"/>
          </a:p>
        </p:txBody>
      </p:sp>
      <p:sp>
        <p:nvSpPr>
          <p:cNvPr id="7" name="Picture Placeholder 6"/>
          <p:cNvSpPr>
            <a:spLocks noGrp="1"/>
          </p:cNvSpPr>
          <p:nvPr>
            <p:ph type="pic" sz="quarter" idx="19"/>
          </p:nvPr>
        </p:nvSpPr>
        <p:spPr>
          <a:xfrm>
            <a:off x="6728636" y="6320222"/>
            <a:ext cx="1848443" cy="533400"/>
          </a:xfrm>
        </p:spPr>
        <p:txBody>
          <a:bodyPr/>
          <a:lstStyle/>
          <a:p>
            <a:endParaRPr lang="en-US" dirty="0"/>
          </a:p>
        </p:txBody>
      </p:sp>
      <p:pic>
        <p:nvPicPr>
          <p:cNvPr id="9" name="Picture 8">
            <a:extLst>
              <a:ext uri="{FF2B5EF4-FFF2-40B4-BE49-F238E27FC236}">
                <a16:creationId xmlns:a16="http://schemas.microsoft.com/office/drawing/2014/main" id="{9156F15A-AA33-48ED-8323-EED6F39595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100997"/>
            <a:ext cx="1157216" cy="638136"/>
          </a:xfrm>
          <a:prstGeom prst="rect">
            <a:avLst/>
          </a:prstGeom>
        </p:spPr>
      </p:pic>
      <p:cxnSp>
        <p:nvCxnSpPr>
          <p:cNvPr id="6" name="Straight Connector 5">
            <a:extLst>
              <a:ext uri="{FF2B5EF4-FFF2-40B4-BE49-F238E27FC236}">
                <a16:creationId xmlns:a16="http://schemas.microsoft.com/office/drawing/2014/main" id="{FA62B5A8-C1BB-4FF8-9762-498A43017B78}"/>
              </a:ext>
            </a:extLst>
          </p:cNvPr>
          <p:cNvCxnSpPr/>
          <p:nvPr userDrawn="1"/>
        </p:nvCxnSpPr>
        <p:spPr>
          <a:xfrm>
            <a:off x="0" y="756356"/>
            <a:ext cx="9144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F009EC8-C58E-4BC6-8ACF-6562CB7CAD6E}"/>
              </a:ext>
            </a:extLst>
          </p:cNvPr>
          <p:cNvSpPr/>
          <p:nvPr userDrawn="1"/>
        </p:nvSpPr>
        <p:spPr>
          <a:xfrm>
            <a:off x="-6232" y="6652388"/>
            <a:ext cx="9144000" cy="205612"/>
          </a:xfrm>
          <a:prstGeom prst="rect">
            <a:avLst/>
          </a:prstGeom>
          <a:solidFill>
            <a:srgbClr val="005B99"/>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nchorCtr="1"/>
          <a:lstStyle/>
          <a:p>
            <a:r>
              <a:rPr kumimoji="0" lang="en-US" sz="1200" dirty="0">
                <a:solidFill>
                  <a:schemeClr val="bg1"/>
                </a:solidFill>
              </a:rPr>
              <a:t>For Investment Advisors and Institutions Only</a:t>
            </a:r>
          </a:p>
        </p:txBody>
      </p:sp>
    </p:spTree>
    <p:extLst>
      <p:ext uri="{BB962C8B-B14F-4D97-AF65-F5344CB8AC3E}">
        <p14:creationId xmlns:p14="http://schemas.microsoft.com/office/powerpoint/2010/main" val="1401303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pPr eaLnBrk="1" latinLnBrk="1" hangingPunct="1"/>
            <a:r>
              <a:rPr kumimoji="0" lang="en-US"/>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sz="1000">
                <a:solidFill>
                  <a:schemeClr val="tx1">
                    <a:tint val="65000"/>
                  </a:schemeClr>
                </a:solidFill>
              </a:defRPr>
            </a:lvl1pPr>
            <a:extLst/>
          </a:lstStyle>
          <a:p>
            <a:pPr algn="r"/>
            <a:endParaRPr kumimoji="0"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eaLnBrk="1" latinLnBrk="0" hangingPunct="1">
              <a:defRPr kumimoji="0" sz="1000"/>
            </a:lvl1pPr>
            <a:extLst/>
          </a:lstStyle>
          <a:p>
            <a:pPr algn="r"/>
            <a:fld id="{256D3EEF-DE4E-429D-8EC4-DDC531AFF587}" type="slidenum">
              <a:rPr kumimoji="0" lang="en-US" sz="1000" smtClean="0"/>
              <a:pPr algn="r"/>
              <a:t>‹#›</a:t>
            </a:fld>
            <a:endParaRPr kumimoji="0"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r>
              <a:rPr kumimoji="0" lang="en-US" sz="1000">
                <a:solidFill>
                  <a:sysClr val="windowText" lastClr="000000"/>
                </a:solidFill>
              </a:rPr>
              <a:t>For Investment Advisors and Institutions Only</a:t>
            </a:r>
            <a:endParaRPr kumimoji="0" lang="en-US" sz="1000" dirty="0">
              <a:solidFill>
                <a:sysClr val="windowText" lastClr="00000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696" y="6324599"/>
            <a:ext cx="1079904" cy="533401"/>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hf hdr="0" dt="0"/>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1100">
          <a:solidFill>
            <a:schemeClr val="tx1"/>
          </a:solidFill>
          <a:latin typeface="+mn-lt"/>
          <a:ea typeface="+mn-ea"/>
          <a:cs typeface="+mn-cs"/>
        </a:defRPr>
      </a:lvl1pPr>
      <a:lvl2pPr marL="742950" indent="-285750" algn="l" rtl="0" eaLnBrk="1" latinLnBrk="0" hangingPunct="1">
        <a:spcBef>
          <a:spcPct val="20000"/>
        </a:spcBef>
        <a:buFontTx/>
        <a:buNone/>
        <a:defRPr kumimoji="0" sz="1100">
          <a:solidFill>
            <a:schemeClr val="tx1"/>
          </a:solidFill>
          <a:latin typeface="+mn-lt"/>
          <a:ea typeface="+mn-ea"/>
          <a:cs typeface="+mn-cs"/>
        </a:defRPr>
      </a:lvl2pPr>
      <a:lvl3pPr marL="1143000" indent="-228600" algn="l" rtl="0" eaLnBrk="1" latinLnBrk="0" hangingPunct="1">
        <a:spcBef>
          <a:spcPct val="20000"/>
        </a:spcBef>
        <a:buFontTx/>
        <a:buNone/>
        <a:defRPr kumimoji="0" sz="1100">
          <a:solidFill>
            <a:schemeClr val="tx1"/>
          </a:solidFill>
          <a:latin typeface="+mn-lt"/>
          <a:ea typeface="+mn-ea"/>
          <a:cs typeface="+mn-cs"/>
        </a:defRPr>
      </a:lvl3pPr>
      <a:lvl4pPr marL="1600200" indent="-228600" algn="l" rtl="0" eaLnBrk="1" latinLnBrk="0" hangingPunct="1">
        <a:spcBef>
          <a:spcPct val="20000"/>
        </a:spcBef>
        <a:buFontTx/>
        <a:buNone/>
        <a:defRPr kumimoji="0" sz="1100">
          <a:solidFill>
            <a:schemeClr val="tx1"/>
          </a:solidFill>
          <a:latin typeface="+mn-lt"/>
          <a:ea typeface="+mn-ea"/>
          <a:cs typeface="+mn-cs"/>
        </a:defRPr>
      </a:lvl4pPr>
      <a:lvl5pPr marL="2057400" indent="-228600" algn="l" rtl="0" eaLnBrk="1" latinLnBrk="0" hangingPunct="1">
        <a:spcBef>
          <a:spcPct val="20000"/>
        </a:spcBef>
        <a:buFontTx/>
        <a:buNone/>
        <a:defRPr kumimoji="0"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667000"/>
            <a:ext cx="9144000" cy="685800"/>
          </a:xfrm>
          <a:ln w="6350">
            <a:solidFill>
              <a:srgbClr val="005B99"/>
            </a:solidFill>
          </a:ln>
        </p:spPr>
        <p:style>
          <a:lnRef idx="2">
            <a:schemeClr val="accent4"/>
          </a:lnRef>
          <a:fillRef idx="1">
            <a:schemeClr val="lt1"/>
          </a:fillRef>
          <a:effectRef idx="0">
            <a:schemeClr val="accent4"/>
          </a:effectRef>
          <a:fontRef idx="minor">
            <a:schemeClr val="dk1"/>
          </a:fontRef>
        </p:style>
        <p:txBody>
          <a:bodyPr>
            <a:noAutofit/>
          </a:bodyPr>
          <a:lstStyle/>
          <a:p>
            <a:pPr algn="ctr"/>
            <a:r>
              <a:rPr lang="en-US" sz="2400" b="1" dirty="0" err="1">
                <a:solidFill>
                  <a:srgbClr val="005B99"/>
                </a:solidFill>
              </a:rPr>
              <a:t>Truealpha</a:t>
            </a:r>
            <a:r>
              <a:rPr lang="en-US" sz="2400" b="1" dirty="0">
                <a:solidFill>
                  <a:srgbClr val="005B99"/>
                </a:solidFill>
                <a:latin typeface="Garamond" panose="02020404030301010803" pitchFamily="18" charset="0"/>
              </a:rPr>
              <a:t>™</a:t>
            </a:r>
            <a:r>
              <a:rPr lang="en-US" sz="2400" b="1" dirty="0">
                <a:solidFill>
                  <a:srgbClr val="005B99"/>
                </a:solidFill>
              </a:rPr>
              <a:t> ESG strategy</a:t>
            </a:r>
          </a:p>
        </p:txBody>
      </p:sp>
      <p:sp>
        <p:nvSpPr>
          <p:cNvPr id="4" name="Rectangle 3"/>
          <p:cNvSpPr>
            <a:spLocks noGrp="1"/>
          </p:cNvSpPr>
          <p:nvPr>
            <p:ph type="subTitle" idx="4294967295"/>
          </p:nvPr>
        </p:nvSpPr>
        <p:spPr>
          <a:xfrm>
            <a:off x="1899062" y="4191000"/>
            <a:ext cx="5345875" cy="990600"/>
          </a:xfrm>
          <a:noFill/>
        </p:spPr>
        <p:txBody>
          <a:bodyPr>
            <a:noAutofit/>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algn="ctr"/>
            <a:r>
              <a:rPr lang="en-US" sz="1400" dirty="0">
                <a:solidFill>
                  <a:srgbClr val="005B99"/>
                </a:solidFill>
              </a:rPr>
              <a:t>40 Grove Street, Suite 140, Wellesley, MA  02482</a:t>
            </a:r>
          </a:p>
          <a:p>
            <a:pPr algn="ctr"/>
            <a:r>
              <a:rPr lang="en-US" sz="1400" dirty="0">
                <a:solidFill>
                  <a:srgbClr val="005B99"/>
                </a:solidFill>
              </a:rPr>
              <a:t>Phone:  781-489-5398</a:t>
            </a:r>
          </a:p>
          <a:p>
            <a:pPr algn="ctr"/>
            <a:r>
              <a:rPr lang="en-US" sz="1400" dirty="0">
                <a:solidFill>
                  <a:srgbClr val="005B99"/>
                </a:solidFill>
              </a:rPr>
              <a:t>info@julexcapital.com </a:t>
            </a:r>
          </a:p>
          <a:p>
            <a:pPr algn="ctr"/>
            <a:r>
              <a:rPr lang="en-US" sz="1400" dirty="0">
                <a:solidFill>
                  <a:srgbClr val="005B99"/>
                </a:solidFill>
              </a:rPr>
              <a:t>www.julexcapital.com</a:t>
            </a:r>
          </a:p>
        </p:txBody>
      </p:sp>
    </p:spTree>
    <p:extLst>
      <p:ext uri="{BB962C8B-B14F-4D97-AF65-F5344CB8AC3E}">
        <p14:creationId xmlns:p14="http://schemas.microsoft.com/office/powerpoint/2010/main" val="322681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9325E7-A869-4EC9-A6EC-92FAF5C29421}"/>
              </a:ext>
            </a:extLst>
          </p:cNvPr>
          <p:cNvPicPr>
            <a:picLocks noChangeAspect="1"/>
          </p:cNvPicPr>
          <p:nvPr/>
        </p:nvPicPr>
        <p:blipFill>
          <a:blip r:embed="rId2"/>
          <a:stretch>
            <a:fillRect/>
          </a:stretch>
        </p:blipFill>
        <p:spPr>
          <a:xfrm>
            <a:off x="533400" y="1736475"/>
            <a:ext cx="8110057" cy="3886200"/>
          </a:xfrm>
          <a:prstGeom prst="rect">
            <a:avLst/>
          </a:prstGeom>
        </p:spPr>
      </p:pic>
      <p:sp>
        <p:nvSpPr>
          <p:cNvPr id="2" name="Text Placeholder 1">
            <a:extLst>
              <a:ext uri="{FF2B5EF4-FFF2-40B4-BE49-F238E27FC236}">
                <a16:creationId xmlns:a16="http://schemas.microsoft.com/office/drawing/2014/main" id="{35036505-840C-4668-A4DF-10A40E7C300F}"/>
              </a:ext>
            </a:extLst>
          </p:cNvPr>
          <p:cNvSpPr>
            <a:spLocks noGrp="1"/>
          </p:cNvSpPr>
          <p:nvPr>
            <p:ph type="body" sz="quarter" idx="13"/>
          </p:nvPr>
        </p:nvSpPr>
        <p:spPr/>
        <p:txBody>
          <a:bodyPr>
            <a:noAutofit/>
          </a:bodyPr>
          <a:lstStyle/>
          <a:p>
            <a:r>
              <a:rPr lang="en-US" sz="2000" dirty="0">
                <a:solidFill>
                  <a:srgbClr val="005B99"/>
                </a:solidFill>
              </a:rPr>
              <a:t>Factor Tilts - </a:t>
            </a:r>
            <a:r>
              <a:rPr lang="en-US" sz="2000" dirty="0" err="1">
                <a:solidFill>
                  <a:srgbClr val="005B99"/>
                </a:solidFill>
              </a:rPr>
              <a:t>TrueAlpha</a:t>
            </a:r>
            <a:r>
              <a:rPr lang="en-US" sz="2000" dirty="0">
                <a:solidFill>
                  <a:srgbClr val="005B99"/>
                </a:solidFill>
                <a:latin typeface="Garamond" panose="02020404030301010803" pitchFamily="18" charset="0"/>
              </a:rPr>
              <a:t>™ ESG</a:t>
            </a:r>
            <a:r>
              <a:rPr lang="en-US" sz="2000" dirty="0">
                <a:solidFill>
                  <a:srgbClr val="005B99"/>
                </a:solidFill>
              </a:rPr>
              <a:t> </a:t>
            </a:r>
          </a:p>
          <a:p>
            <a:r>
              <a:rPr lang="en-US" sz="2000" dirty="0">
                <a:solidFill>
                  <a:srgbClr val="005B99"/>
                </a:solidFill>
              </a:rPr>
              <a:t>vs. Refinitiv/S-Network US Large Cap ESG Best Practices Index</a:t>
            </a:r>
          </a:p>
        </p:txBody>
      </p:sp>
      <p:sp>
        <p:nvSpPr>
          <p:cNvPr id="4" name="Slide Number Placeholder 3">
            <a:extLst>
              <a:ext uri="{FF2B5EF4-FFF2-40B4-BE49-F238E27FC236}">
                <a16:creationId xmlns:a16="http://schemas.microsoft.com/office/drawing/2014/main" id="{83BE1DDB-B867-40D8-B369-2049968827CA}"/>
              </a:ext>
            </a:extLst>
          </p:cNvPr>
          <p:cNvSpPr>
            <a:spLocks noGrp="1"/>
          </p:cNvSpPr>
          <p:nvPr>
            <p:ph type="sldNum" sz="quarter" idx="18"/>
          </p:nvPr>
        </p:nvSpPr>
        <p:spPr/>
        <p:txBody>
          <a:bodyPr/>
          <a:lstStyle/>
          <a:p>
            <a:fld id="{256D3EEF-DE4E-429D-8EC4-DDC531AFF587}" type="slidenum">
              <a:rPr lang="en-US" smtClean="0"/>
              <a:pPr/>
              <a:t>10</a:t>
            </a:fld>
            <a:endParaRPr lang="en-US" dirty="0"/>
          </a:p>
        </p:txBody>
      </p:sp>
      <p:sp>
        <p:nvSpPr>
          <p:cNvPr id="5" name="Oval 4">
            <a:extLst>
              <a:ext uri="{FF2B5EF4-FFF2-40B4-BE49-F238E27FC236}">
                <a16:creationId xmlns:a16="http://schemas.microsoft.com/office/drawing/2014/main" id="{3BFD9EEA-0E40-42BF-A0D5-CA2682F6FBE2}"/>
              </a:ext>
            </a:extLst>
          </p:cNvPr>
          <p:cNvSpPr/>
          <p:nvPr/>
        </p:nvSpPr>
        <p:spPr>
          <a:xfrm>
            <a:off x="2961588" y="3200400"/>
            <a:ext cx="1610412" cy="1219200"/>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494D4EA-90C0-4C3D-9BDC-9F0CC18E3B74}"/>
              </a:ext>
            </a:extLst>
          </p:cNvPr>
          <p:cNvSpPr txBox="1"/>
          <p:nvPr/>
        </p:nvSpPr>
        <p:spPr>
          <a:xfrm>
            <a:off x="3352800" y="3605277"/>
            <a:ext cx="1007392" cy="523220"/>
          </a:xfrm>
          <a:prstGeom prst="rect">
            <a:avLst/>
          </a:prstGeom>
          <a:noFill/>
        </p:spPr>
        <p:txBody>
          <a:bodyPr wrap="square" rtlCol="0">
            <a:spAutoFit/>
          </a:bodyPr>
          <a:lstStyle/>
          <a:p>
            <a:r>
              <a:rPr lang="en-US" sz="1400" b="1" dirty="0"/>
              <a:t>Lower </a:t>
            </a:r>
          </a:p>
          <a:p>
            <a:r>
              <a:rPr lang="en-US" sz="1400" b="1" dirty="0"/>
              <a:t>PE Ratio</a:t>
            </a:r>
          </a:p>
        </p:txBody>
      </p:sp>
      <p:sp>
        <p:nvSpPr>
          <p:cNvPr id="7" name="Oval 6">
            <a:extLst>
              <a:ext uri="{FF2B5EF4-FFF2-40B4-BE49-F238E27FC236}">
                <a16:creationId xmlns:a16="http://schemas.microsoft.com/office/drawing/2014/main" id="{4BE65DA9-85A7-49F8-8157-0D1F26DFF54F}"/>
              </a:ext>
            </a:extLst>
          </p:cNvPr>
          <p:cNvSpPr/>
          <p:nvPr/>
        </p:nvSpPr>
        <p:spPr>
          <a:xfrm>
            <a:off x="6814657" y="2124044"/>
            <a:ext cx="1676400" cy="762000"/>
          </a:xfrm>
          <a:prstGeom prst="ellipse">
            <a:avLst/>
          </a:prstGeom>
          <a:noFill/>
          <a:ln w="12700">
            <a:solidFill>
              <a:srgbClr val="005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9D0A060-79C8-4971-86D3-0B27A571AB52}"/>
              </a:ext>
            </a:extLst>
          </p:cNvPr>
          <p:cNvSpPr txBox="1"/>
          <p:nvPr/>
        </p:nvSpPr>
        <p:spPr>
          <a:xfrm>
            <a:off x="7046922" y="2212656"/>
            <a:ext cx="954236" cy="461665"/>
          </a:xfrm>
          <a:prstGeom prst="rect">
            <a:avLst/>
          </a:prstGeom>
          <a:noFill/>
        </p:spPr>
        <p:txBody>
          <a:bodyPr wrap="none" rtlCol="0">
            <a:spAutoFit/>
          </a:bodyPr>
          <a:lstStyle/>
          <a:p>
            <a:r>
              <a:rPr lang="en-US" sz="1200" b="1" dirty="0"/>
              <a:t>Higher</a:t>
            </a:r>
          </a:p>
          <a:p>
            <a:r>
              <a:rPr lang="en-US" sz="1200" b="1" dirty="0"/>
              <a:t>Profitability</a:t>
            </a:r>
          </a:p>
        </p:txBody>
      </p:sp>
      <p:sp>
        <p:nvSpPr>
          <p:cNvPr id="8" name="Oval 7">
            <a:extLst>
              <a:ext uri="{FF2B5EF4-FFF2-40B4-BE49-F238E27FC236}">
                <a16:creationId xmlns:a16="http://schemas.microsoft.com/office/drawing/2014/main" id="{4839568F-0CDD-4141-9EBB-8015F6C4489B}"/>
              </a:ext>
            </a:extLst>
          </p:cNvPr>
          <p:cNvSpPr/>
          <p:nvPr/>
        </p:nvSpPr>
        <p:spPr>
          <a:xfrm>
            <a:off x="186439" y="4128497"/>
            <a:ext cx="1600200" cy="914400"/>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05DAF2A-6D66-47B4-A8A5-D81606BC8D55}"/>
              </a:ext>
            </a:extLst>
          </p:cNvPr>
          <p:cNvSpPr txBox="1"/>
          <p:nvPr/>
        </p:nvSpPr>
        <p:spPr>
          <a:xfrm>
            <a:off x="611973" y="4277920"/>
            <a:ext cx="1107996" cy="307777"/>
          </a:xfrm>
          <a:prstGeom prst="rect">
            <a:avLst/>
          </a:prstGeom>
          <a:noFill/>
        </p:spPr>
        <p:txBody>
          <a:bodyPr wrap="none" rtlCol="0">
            <a:spAutoFit/>
          </a:bodyPr>
          <a:lstStyle/>
          <a:p>
            <a:r>
              <a:rPr lang="en-US" sz="1400" b="1" dirty="0"/>
              <a:t>Smaller Cap</a:t>
            </a:r>
          </a:p>
        </p:txBody>
      </p:sp>
      <p:cxnSp>
        <p:nvCxnSpPr>
          <p:cNvPr id="12" name="Straight Connector 11">
            <a:extLst>
              <a:ext uri="{FF2B5EF4-FFF2-40B4-BE49-F238E27FC236}">
                <a16:creationId xmlns:a16="http://schemas.microsoft.com/office/drawing/2014/main" id="{638C72B5-C7F0-4990-BFC4-9D237FDDF7B7}"/>
              </a:ext>
            </a:extLst>
          </p:cNvPr>
          <p:cNvCxnSpPr/>
          <p:nvPr/>
        </p:nvCxnSpPr>
        <p:spPr>
          <a:xfrm>
            <a:off x="611973" y="3124200"/>
            <a:ext cx="80314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172BB0C6-01DE-406D-B359-AE7095A1B59E}"/>
              </a:ext>
            </a:extLst>
          </p:cNvPr>
          <p:cNvCxnSpPr>
            <a:cxnSpLocks/>
          </p:cNvCxnSpPr>
          <p:nvPr/>
        </p:nvCxnSpPr>
        <p:spPr>
          <a:xfrm flipV="1">
            <a:off x="685800" y="2443488"/>
            <a:ext cx="0" cy="60165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DFD3DA57-AB10-41B4-A9A3-3487F10D0B62}"/>
              </a:ext>
            </a:extLst>
          </p:cNvPr>
          <p:cNvCxnSpPr/>
          <p:nvPr/>
        </p:nvCxnSpPr>
        <p:spPr>
          <a:xfrm>
            <a:off x="685800" y="3260260"/>
            <a:ext cx="0" cy="60590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FAE6326D-9F31-4FDC-AD60-41882FE207B6}"/>
              </a:ext>
            </a:extLst>
          </p:cNvPr>
          <p:cNvSpPr txBox="1"/>
          <p:nvPr/>
        </p:nvSpPr>
        <p:spPr>
          <a:xfrm>
            <a:off x="685800" y="2328920"/>
            <a:ext cx="1801327" cy="307777"/>
          </a:xfrm>
          <a:prstGeom prst="rect">
            <a:avLst/>
          </a:prstGeom>
          <a:noFill/>
        </p:spPr>
        <p:txBody>
          <a:bodyPr wrap="none" rtlCol="0">
            <a:spAutoFit/>
          </a:bodyPr>
          <a:lstStyle/>
          <a:p>
            <a:r>
              <a:rPr lang="en-US" sz="1400" dirty="0"/>
              <a:t>higher than benchmark</a:t>
            </a:r>
          </a:p>
        </p:txBody>
      </p:sp>
      <p:sp>
        <p:nvSpPr>
          <p:cNvPr id="20" name="TextBox 19">
            <a:extLst>
              <a:ext uri="{FF2B5EF4-FFF2-40B4-BE49-F238E27FC236}">
                <a16:creationId xmlns:a16="http://schemas.microsoft.com/office/drawing/2014/main" id="{84DAE1B1-9F90-4A94-B840-9D5D3517E622}"/>
              </a:ext>
            </a:extLst>
          </p:cNvPr>
          <p:cNvSpPr txBox="1"/>
          <p:nvPr/>
        </p:nvSpPr>
        <p:spPr>
          <a:xfrm>
            <a:off x="685800" y="3603195"/>
            <a:ext cx="1745286" cy="307777"/>
          </a:xfrm>
          <a:prstGeom prst="rect">
            <a:avLst/>
          </a:prstGeom>
          <a:noFill/>
        </p:spPr>
        <p:txBody>
          <a:bodyPr wrap="none" rtlCol="0">
            <a:spAutoFit/>
          </a:bodyPr>
          <a:lstStyle/>
          <a:p>
            <a:r>
              <a:rPr lang="en-US" sz="1400" dirty="0"/>
              <a:t>lower than benchmark</a:t>
            </a:r>
          </a:p>
        </p:txBody>
      </p:sp>
    </p:spTree>
    <p:extLst>
      <p:ext uri="{BB962C8B-B14F-4D97-AF65-F5344CB8AC3E}">
        <p14:creationId xmlns:p14="http://schemas.microsoft.com/office/powerpoint/2010/main" val="204206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74515-89A0-49B0-BC89-32A23BCEDAFA}"/>
              </a:ext>
            </a:extLst>
          </p:cNvPr>
          <p:cNvSpPr>
            <a:spLocks noGrp="1"/>
          </p:cNvSpPr>
          <p:nvPr>
            <p:ph type="body" sz="quarter" idx="13"/>
          </p:nvPr>
        </p:nvSpPr>
        <p:spPr/>
        <p:txBody>
          <a:bodyPr>
            <a:noAutofit/>
          </a:bodyPr>
          <a:lstStyle/>
          <a:p>
            <a:r>
              <a:rPr lang="en-US" sz="2000" dirty="0">
                <a:solidFill>
                  <a:srgbClr val="005B99"/>
                </a:solidFill>
              </a:rPr>
              <a:t> </a:t>
            </a:r>
          </a:p>
          <a:p>
            <a:r>
              <a:rPr lang="en-US" sz="2000" dirty="0" err="1">
                <a:solidFill>
                  <a:srgbClr val="005B99"/>
                </a:solidFill>
              </a:rPr>
              <a:t>TrueAlpha</a:t>
            </a:r>
            <a:r>
              <a:rPr lang="en-US" sz="2000" dirty="0">
                <a:solidFill>
                  <a:srgbClr val="005B99"/>
                </a:solidFill>
              </a:rPr>
              <a:t>™ ESG Back Test Hypothetical Performance</a:t>
            </a:r>
          </a:p>
        </p:txBody>
      </p:sp>
      <p:sp>
        <p:nvSpPr>
          <p:cNvPr id="4" name="Slide Number Placeholder 3">
            <a:extLst>
              <a:ext uri="{FF2B5EF4-FFF2-40B4-BE49-F238E27FC236}">
                <a16:creationId xmlns:a16="http://schemas.microsoft.com/office/drawing/2014/main" id="{7BC4CA5D-2345-4B4F-BF93-E31D12377A61}"/>
              </a:ext>
            </a:extLst>
          </p:cNvPr>
          <p:cNvSpPr>
            <a:spLocks noGrp="1"/>
          </p:cNvSpPr>
          <p:nvPr>
            <p:ph type="sldNum" sz="quarter" idx="18"/>
          </p:nvPr>
        </p:nvSpPr>
        <p:spPr/>
        <p:txBody>
          <a:bodyPr/>
          <a:lstStyle/>
          <a:p>
            <a:fld id="{256D3EEF-DE4E-429D-8EC4-DDC531AFF587}" type="slidenum">
              <a:rPr lang="en-US" smtClean="0"/>
              <a:pPr/>
              <a:t>11</a:t>
            </a:fld>
            <a:endParaRPr lang="en-US" dirty="0"/>
          </a:p>
        </p:txBody>
      </p:sp>
      <p:graphicFrame>
        <p:nvGraphicFramePr>
          <p:cNvPr id="7" name="Table 6">
            <a:extLst>
              <a:ext uri="{FF2B5EF4-FFF2-40B4-BE49-F238E27FC236}">
                <a16:creationId xmlns:a16="http://schemas.microsoft.com/office/drawing/2014/main" id="{1B4FE0B3-8AE2-458D-B0A4-6D61CC8F1D6E}"/>
              </a:ext>
            </a:extLst>
          </p:cNvPr>
          <p:cNvGraphicFramePr>
            <a:graphicFrameLocks noGrp="1"/>
          </p:cNvGraphicFramePr>
          <p:nvPr>
            <p:extLst>
              <p:ext uri="{D42A27DB-BD31-4B8C-83A1-F6EECF244321}">
                <p14:modId xmlns:p14="http://schemas.microsoft.com/office/powerpoint/2010/main" val="3163270027"/>
              </p:ext>
            </p:extLst>
          </p:nvPr>
        </p:nvGraphicFramePr>
        <p:xfrm>
          <a:off x="152400" y="822073"/>
          <a:ext cx="4953000" cy="1879494"/>
        </p:xfrm>
        <a:graphic>
          <a:graphicData uri="http://schemas.openxmlformats.org/drawingml/2006/table">
            <a:tbl>
              <a:tblPr firstRow="1">
                <a:tableStyleId>{1E171933-4619-4E11-9A3F-F7608DF75F80}</a:tableStyleId>
              </a:tblPr>
              <a:tblGrid>
                <a:gridCol w="1785458">
                  <a:extLst>
                    <a:ext uri="{9D8B030D-6E8A-4147-A177-3AD203B41FA5}">
                      <a16:colId xmlns:a16="http://schemas.microsoft.com/office/drawing/2014/main" val="20000"/>
                    </a:ext>
                  </a:extLst>
                </a:gridCol>
                <a:gridCol w="1110142">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838200">
                  <a:extLst>
                    <a:ext uri="{9D8B030D-6E8A-4147-A177-3AD203B41FA5}">
                      <a16:colId xmlns:a16="http://schemas.microsoft.com/office/drawing/2014/main" val="3320621704"/>
                    </a:ext>
                  </a:extLst>
                </a:gridCol>
              </a:tblGrid>
              <a:tr h="473327">
                <a:tc>
                  <a:txBody>
                    <a:bodyPr/>
                    <a:lstStyle/>
                    <a:p>
                      <a:pPr marR="0" indent="0" algn="ctr" rtl="0">
                        <a:spcBef>
                          <a:spcPts val="0"/>
                        </a:spcBef>
                        <a:spcAft>
                          <a:spcPts val="0"/>
                        </a:spcAft>
                      </a:pPr>
                      <a:r>
                        <a:rPr lang="en-US" sz="1000" kern="1400" dirty="0">
                          <a:effectLst/>
                        </a:rPr>
                        <a:t>Jan.</a:t>
                      </a:r>
                      <a:r>
                        <a:rPr lang="en-US" sz="1000" kern="1400" baseline="0" dirty="0">
                          <a:effectLst/>
                        </a:rPr>
                        <a:t> 2008-March  2021</a:t>
                      </a:r>
                      <a:endParaRPr lang="en-US" sz="1000" b="1" kern="1400" dirty="0">
                        <a:solidFill>
                          <a:srgbClr val="212120"/>
                        </a:solidFill>
                        <a:effectLst/>
                        <a:latin typeface="+mj-lt"/>
                      </a:endParaRPr>
                    </a:p>
                  </a:txBody>
                  <a:tcPr marL="68580" marR="68580" marT="0" marB="0" anchor="b">
                    <a:solidFill>
                      <a:srgbClr val="005B99"/>
                    </a:solidFill>
                  </a:tcPr>
                </a:tc>
                <a:tc>
                  <a:txBody>
                    <a:bodyPr/>
                    <a:lstStyle/>
                    <a:p>
                      <a:pPr marR="0" indent="0" algn="ctr" rtl="0">
                        <a:spcBef>
                          <a:spcPts val="0"/>
                        </a:spcBef>
                        <a:spcAft>
                          <a:spcPts val="0"/>
                        </a:spcAft>
                      </a:pPr>
                      <a:r>
                        <a:rPr kumimoji="0" lang="en-US" sz="1000" kern="1400" baseline="0" dirty="0" err="1">
                          <a:effectLst/>
                        </a:rPr>
                        <a:t>TrueAlpha</a:t>
                      </a:r>
                      <a:r>
                        <a:rPr kumimoji="0" lang="en-US" sz="1000" kern="1400" baseline="0" dirty="0">
                          <a:effectLst/>
                        </a:rPr>
                        <a:t> </a:t>
                      </a:r>
                      <a:r>
                        <a:rPr kumimoji="0" lang="en-US" sz="1000" strike="noStrike" kern="1400" baseline="30000" dirty="0">
                          <a:effectLst/>
                        </a:rPr>
                        <a:t>TM </a:t>
                      </a:r>
                    </a:p>
                    <a:p>
                      <a:pPr marR="0" indent="0" algn="ctr" rtl="0">
                        <a:spcBef>
                          <a:spcPts val="0"/>
                        </a:spcBef>
                        <a:spcAft>
                          <a:spcPts val="0"/>
                        </a:spcAft>
                      </a:pPr>
                      <a:r>
                        <a:rPr kumimoji="0" lang="en-US" sz="1000" kern="1400" baseline="0" dirty="0">
                          <a:effectLst/>
                        </a:rPr>
                        <a:t>ESG</a:t>
                      </a:r>
                      <a:endParaRPr kumimoji="0" lang="en-US" sz="1000" b="1" kern="1400" dirty="0">
                        <a:solidFill>
                          <a:srgbClr val="212120"/>
                        </a:solidFill>
                        <a:effectLst/>
                        <a:latin typeface="+mn-lt"/>
                        <a:ea typeface="+mn-ea"/>
                        <a:cs typeface="+mn-cs"/>
                      </a:endParaRPr>
                    </a:p>
                  </a:txBody>
                  <a:tcPr marL="68580" marR="68580" marT="0" marB="0" anchor="b">
                    <a:solidFill>
                      <a:srgbClr val="005B99"/>
                    </a:solidFill>
                  </a:tcPr>
                </a:tc>
                <a:tc>
                  <a:txBody>
                    <a:bodyPr/>
                    <a:lstStyle/>
                    <a:p>
                      <a:pPr marR="0" indent="0" algn="ctr" rtl="0">
                        <a:spcBef>
                          <a:spcPts val="0"/>
                        </a:spcBef>
                        <a:spcAft>
                          <a:spcPts val="0"/>
                        </a:spcAft>
                      </a:pPr>
                      <a:r>
                        <a:rPr lang="en-US" sz="1000" kern="1400" dirty="0">
                          <a:effectLst/>
                        </a:rPr>
                        <a:t>Refinitiv/S-Network US Large Cap ESG Best Practices Index</a:t>
                      </a:r>
                      <a:endParaRPr lang="en-US" sz="1000" b="1" kern="1400" dirty="0">
                        <a:solidFill>
                          <a:srgbClr val="212120"/>
                        </a:solidFill>
                        <a:effectLst/>
                        <a:latin typeface="+mj-lt"/>
                      </a:endParaRPr>
                    </a:p>
                  </a:txBody>
                  <a:tcPr marL="9144" marR="9144" marT="0" marB="0" anchor="b">
                    <a:solidFill>
                      <a:srgbClr val="005B99"/>
                    </a:solidFill>
                  </a:tcPr>
                </a:tc>
                <a:tc>
                  <a:txBody>
                    <a:bodyPr/>
                    <a:lstStyle/>
                    <a:p>
                      <a:pPr marR="0" indent="0" algn="ctr" rtl="0">
                        <a:spcBef>
                          <a:spcPts val="0"/>
                        </a:spcBef>
                        <a:spcAft>
                          <a:spcPts val="0"/>
                        </a:spcAft>
                      </a:pPr>
                      <a:r>
                        <a:rPr lang="en-US" sz="1000" kern="1400" dirty="0">
                          <a:solidFill>
                            <a:schemeClr val="bg1"/>
                          </a:solidFill>
                          <a:effectLst/>
                          <a:latin typeface="Times New Roman"/>
                        </a:rPr>
                        <a:t>S&amp;P 500 Index </a:t>
                      </a:r>
                    </a:p>
                  </a:txBody>
                  <a:tcPr marL="9144" marR="9144" marT="0" marB="0" anchor="b">
                    <a:solidFill>
                      <a:srgbClr val="005B99"/>
                    </a:solidFill>
                  </a:tcPr>
                </a:tc>
                <a:extLst>
                  <a:ext uri="{0D108BD9-81ED-4DB2-BD59-A6C34878D82A}">
                    <a16:rowId xmlns:a16="http://schemas.microsoft.com/office/drawing/2014/main" val="10000"/>
                  </a:ext>
                </a:extLst>
              </a:tr>
              <a:tr h="280821">
                <a:tc>
                  <a:txBody>
                    <a:bodyPr/>
                    <a:lstStyle/>
                    <a:p>
                      <a:pPr marR="0" indent="0" algn="l" rtl="0">
                        <a:spcBef>
                          <a:spcPts val="0"/>
                        </a:spcBef>
                        <a:spcAft>
                          <a:spcPts val="0"/>
                        </a:spcAft>
                      </a:pPr>
                      <a:r>
                        <a:rPr lang="en-US" sz="1000" kern="1400" dirty="0">
                          <a:effectLst/>
                        </a:rPr>
                        <a:t>Annual Return</a:t>
                      </a:r>
                      <a:endParaRPr lang="en-US" sz="1000" b="0" kern="1400" dirty="0">
                        <a:solidFill>
                          <a:srgbClr val="212120"/>
                        </a:solidFill>
                        <a:effectLst/>
                        <a:latin typeface="+mj-lt"/>
                      </a:endParaRPr>
                    </a:p>
                  </a:txBody>
                  <a:tcPr marL="68580" marR="68580" marT="0" marB="0" anchor="ctr"/>
                </a:tc>
                <a:tc>
                  <a:txBody>
                    <a:bodyPr/>
                    <a:lstStyle/>
                    <a:p>
                      <a:pPr marR="0" indent="0" algn="ctr" rtl="0">
                        <a:spcBef>
                          <a:spcPts val="0"/>
                        </a:spcBef>
                        <a:spcAft>
                          <a:spcPts val="0"/>
                        </a:spcAft>
                      </a:pPr>
                      <a:r>
                        <a:rPr lang="en-US" sz="1000" kern="1400" dirty="0">
                          <a:effectLst/>
                        </a:rPr>
                        <a:t>17.4%</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10.4%</a:t>
                      </a:r>
                      <a:endParaRPr lang="en-US" sz="1000" kern="1400" dirty="0">
                        <a:solidFill>
                          <a:srgbClr val="212120"/>
                        </a:solidFill>
                        <a:effectLst/>
                        <a:latin typeface="Times New Roman"/>
                      </a:endParaRPr>
                    </a:p>
                  </a:txBody>
                  <a:tcPr marL="9525" marR="9525" marT="9525" marB="0" anchor="b"/>
                </a:tc>
                <a:tc>
                  <a:txBody>
                    <a:bodyPr/>
                    <a:lstStyle/>
                    <a:p>
                      <a:pPr marL="0" marR="0" indent="0" algn="ctr" rtl="0" eaLnBrk="1" latinLnBrk="0" hangingPunct="1">
                        <a:spcBef>
                          <a:spcPts val="0"/>
                        </a:spcBef>
                        <a:spcAft>
                          <a:spcPts val="0"/>
                        </a:spcAft>
                      </a:pPr>
                      <a:r>
                        <a:rPr kumimoji="0" lang="en-US" sz="1000" kern="1400" dirty="0">
                          <a:solidFill>
                            <a:schemeClr val="dk1"/>
                          </a:solidFill>
                          <a:effectLst/>
                          <a:latin typeface="+mn-lt"/>
                          <a:ea typeface="+mn-ea"/>
                          <a:cs typeface="+mn-cs"/>
                        </a:rPr>
                        <a:t>10.1%</a:t>
                      </a:r>
                    </a:p>
                  </a:txBody>
                  <a:tcPr marL="9525" marR="9525" marT="9525" marB="0" anchor="b"/>
                </a:tc>
                <a:extLst>
                  <a:ext uri="{0D108BD9-81ED-4DB2-BD59-A6C34878D82A}">
                    <a16:rowId xmlns:a16="http://schemas.microsoft.com/office/drawing/2014/main" val="10001"/>
                  </a:ext>
                </a:extLst>
              </a:tr>
              <a:tr h="258904">
                <a:tc>
                  <a:txBody>
                    <a:bodyPr/>
                    <a:lstStyle/>
                    <a:p>
                      <a:pPr marR="0" indent="0" algn="l" rtl="0">
                        <a:spcBef>
                          <a:spcPts val="0"/>
                        </a:spcBef>
                        <a:spcAft>
                          <a:spcPts val="0"/>
                        </a:spcAft>
                      </a:pPr>
                      <a:r>
                        <a:rPr lang="en-US" sz="1000" kern="1400" dirty="0">
                          <a:effectLst/>
                        </a:rPr>
                        <a:t>Standard </a:t>
                      </a:r>
                      <a:r>
                        <a:rPr lang="en-US" sz="1000" kern="1400" baseline="0" dirty="0">
                          <a:effectLst/>
                        </a:rPr>
                        <a:t> </a:t>
                      </a:r>
                      <a:r>
                        <a:rPr lang="en-US" sz="1000" kern="1400" dirty="0">
                          <a:effectLst/>
                        </a:rPr>
                        <a:t>Deviation</a:t>
                      </a:r>
                      <a:endParaRPr lang="en-US" sz="1000" b="0" kern="1400" dirty="0">
                        <a:solidFill>
                          <a:srgbClr val="212120"/>
                        </a:solidFill>
                        <a:effectLst/>
                        <a:latin typeface="+mj-lt"/>
                      </a:endParaRPr>
                    </a:p>
                  </a:txBody>
                  <a:tcPr marL="68580" marR="68580" marT="0" marB="0" anchor="ctr"/>
                </a:tc>
                <a:tc>
                  <a:txBody>
                    <a:bodyPr/>
                    <a:lstStyle/>
                    <a:p>
                      <a:pPr marR="0" indent="0" algn="ctr" rtl="0">
                        <a:spcBef>
                          <a:spcPts val="0"/>
                        </a:spcBef>
                        <a:spcAft>
                          <a:spcPts val="0"/>
                        </a:spcAft>
                      </a:pPr>
                      <a:r>
                        <a:rPr lang="en-US" sz="1000" kern="1400" dirty="0">
                          <a:effectLst/>
                        </a:rPr>
                        <a:t>18.3%</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16.7%</a:t>
                      </a:r>
                      <a:endParaRPr lang="en-US" sz="1000" kern="1400" dirty="0">
                        <a:solidFill>
                          <a:srgbClr val="212120"/>
                        </a:solidFill>
                        <a:effectLst/>
                        <a:latin typeface="Times New Roman"/>
                      </a:endParaRPr>
                    </a:p>
                  </a:txBody>
                  <a:tcPr marL="9525" marR="9525" marT="9525" marB="0" anchor="b"/>
                </a:tc>
                <a:tc>
                  <a:txBody>
                    <a:bodyPr/>
                    <a:lstStyle/>
                    <a:p>
                      <a:pPr marL="0" marR="0" indent="0" algn="ctr" rtl="0" eaLnBrk="1" latinLnBrk="0" hangingPunct="1">
                        <a:spcBef>
                          <a:spcPts val="0"/>
                        </a:spcBef>
                        <a:spcAft>
                          <a:spcPts val="0"/>
                        </a:spcAft>
                      </a:pPr>
                      <a:r>
                        <a:rPr kumimoji="0" lang="en-US" sz="1000" kern="1400" dirty="0">
                          <a:solidFill>
                            <a:schemeClr val="dk1"/>
                          </a:solidFill>
                          <a:effectLst/>
                          <a:latin typeface="+mn-lt"/>
                          <a:ea typeface="+mn-ea"/>
                          <a:cs typeface="+mn-cs"/>
                        </a:rPr>
                        <a:t>15.9%</a:t>
                      </a:r>
                    </a:p>
                  </a:txBody>
                  <a:tcPr marL="9525" marR="9525" marT="9525" marB="0" anchor="b"/>
                </a:tc>
                <a:extLst>
                  <a:ext uri="{0D108BD9-81ED-4DB2-BD59-A6C34878D82A}">
                    <a16:rowId xmlns:a16="http://schemas.microsoft.com/office/drawing/2014/main" val="10002"/>
                  </a:ext>
                </a:extLst>
              </a:tr>
              <a:tr h="224082">
                <a:tc>
                  <a:txBody>
                    <a:bodyPr/>
                    <a:lstStyle/>
                    <a:p>
                      <a:pPr marR="0" indent="0" algn="l" rtl="0">
                        <a:spcBef>
                          <a:spcPts val="0"/>
                        </a:spcBef>
                        <a:spcAft>
                          <a:spcPts val="0"/>
                        </a:spcAft>
                      </a:pPr>
                      <a:r>
                        <a:rPr lang="en-US" sz="1000" kern="1400" dirty="0">
                          <a:effectLst/>
                        </a:rPr>
                        <a:t>Sharpe</a:t>
                      </a:r>
                      <a:r>
                        <a:rPr lang="en-US" sz="1000" kern="1400" baseline="0" dirty="0">
                          <a:effectLst/>
                        </a:rPr>
                        <a:t> Ratio </a:t>
                      </a:r>
                    </a:p>
                    <a:p>
                      <a:pPr marR="0" indent="0" algn="l" rtl="0">
                        <a:spcBef>
                          <a:spcPts val="0"/>
                        </a:spcBef>
                        <a:spcAft>
                          <a:spcPts val="0"/>
                        </a:spcAft>
                      </a:pPr>
                      <a:r>
                        <a:rPr lang="en-US" sz="1000" kern="1400" baseline="0" dirty="0">
                          <a:effectLst/>
                        </a:rPr>
                        <a:t>(risk free rate = 0.6%)</a:t>
                      </a:r>
                      <a:endParaRPr lang="en-US" sz="1000" b="0" kern="1400" dirty="0">
                        <a:solidFill>
                          <a:srgbClr val="212120"/>
                        </a:solidFill>
                        <a:effectLst/>
                        <a:latin typeface="+mj-lt"/>
                      </a:endParaRPr>
                    </a:p>
                  </a:txBody>
                  <a:tcPr marL="68580" marR="68580" marT="0" marB="0" anchor="ctr"/>
                </a:tc>
                <a:tc>
                  <a:txBody>
                    <a:bodyPr/>
                    <a:lstStyle/>
                    <a:p>
                      <a:pPr marR="0" indent="0" algn="ctr" rtl="0">
                        <a:spcBef>
                          <a:spcPts val="0"/>
                        </a:spcBef>
                        <a:spcAft>
                          <a:spcPts val="0"/>
                        </a:spcAft>
                      </a:pPr>
                      <a:r>
                        <a:rPr lang="en-US" sz="1000" kern="1400" dirty="0">
                          <a:solidFill>
                            <a:srgbClr val="212120"/>
                          </a:solidFill>
                          <a:effectLst/>
                          <a:latin typeface="Times New Roman"/>
                        </a:rPr>
                        <a:t>0.92</a:t>
                      </a:r>
                    </a:p>
                  </a:txBody>
                  <a:tcPr marL="9525" marR="9525" marT="9525" marB="0" anchor="b"/>
                </a:tc>
                <a:tc>
                  <a:txBody>
                    <a:bodyPr/>
                    <a:lstStyle/>
                    <a:p>
                      <a:pPr marR="0" indent="0" algn="ctr" rtl="0">
                        <a:spcBef>
                          <a:spcPts val="0"/>
                        </a:spcBef>
                        <a:spcAft>
                          <a:spcPts val="0"/>
                        </a:spcAft>
                      </a:pPr>
                      <a:r>
                        <a:rPr lang="en-US" sz="1000" kern="1400" dirty="0">
                          <a:solidFill>
                            <a:srgbClr val="212120"/>
                          </a:solidFill>
                          <a:effectLst/>
                          <a:latin typeface="Times New Roman"/>
                        </a:rPr>
                        <a:t>0.59</a:t>
                      </a:r>
                    </a:p>
                  </a:txBody>
                  <a:tcPr marL="9525" marR="9525" marT="9525" marB="0" anchor="b"/>
                </a:tc>
                <a:tc>
                  <a:txBody>
                    <a:bodyPr/>
                    <a:lstStyle/>
                    <a:p>
                      <a:pPr marL="0" marR="0" indent="0" algn="ctr" rtl="0" eaLnBrk="1" latinLnBrk="0" hangingPunct="1">
                        <a:spcBef>
                          <a:spcPts val="0"/>
                        </a:spcBef>
                        <a:spcAft>
                          <a:spcPts val="0"/>
                        </a:spcAft>
                      </a:pPr>
                      <a:r>
                        <a:rPr kumimoji="0" lang="en-US" sz="1000" kern="1400" dirty="0">
                          <a:solidFill>
                            <a:schemeClr val="dk1"/>
                          </a:solidFill>
                          <a:effectLst/>
                          <a:latin typeface="+mn-lt"/>
                          <a:ea typeface="+mn-ea"/>
                          <a:cs typeface="+mn-cs"/>
                        </a:rPr>
                        <a:t>0.60</a:t>
                      </a:r>
                    </a:p>
                  </a:txBody>
                  <a:tcPr marL="9525" marR="9525" marT="9525" marB="0" anchor="b"/>
                </a:tc>
                <a:extLst>
                  <a:ext uri="{0D108BD9-81ED-4DB2-BD59-A6C34878D82A}">
                    <a16:rowId xmlns:a16="http://schemas.microsoft.com/office/drawing/2014/main" val="10003"/>
                  </a:ext>
                </a:extLst>
              </a:tr>
              <a:tr h="280821">
                <a:tc>
                  <a:txBody>
                    <a:bodyPr/>
                    <a:lstStyle/>
                    <a:p>
                      <a:pPr marR="0" indent="0" algn="l" rtl="0">
                        <a:spcBef>
                          <a:spcPts val="0"/>
                        </a:spcBef>
                        <a:spcAft>
                          <a:spcPts val="0"/>
                        </a:spcAft>
                      </a:pPr>
                      <a:r>
                        <a:rPr lang="en-US" sz="1000" kern="1400" dirty="0">
                          <a:effectLst/>
                        </a:rPr>
                        <a:t>Maximu</a:t>
                      </a:r>
                      <a:r>
                        <a:rPr lang="en-US" sz="1000" kern="1400" baseline="0" dirty="0">
                          <a:effectLst/>
                        </a:rPr>
                        <a:t>m Drawdown</a:t>
                      </a:r>
                      <a:endParaRPr lang="en-US" sz="1000" b="0" kern="1400" dirty="0">
                        <a:solidFill>
                          <a:srgbClr val="212120"/>
                        </a:solidFill>
                        <a:effectLst/>
                        <a:latin typeface="+mj-lt"/>
                      </a:endParaRPr>
                    </a:p>
                  </a:txBody>
                  <a:tcPr marL="68580" marR="68580" marT="0" marB="0" anchor="ctr"/>
                </a:tc>
                <a:tc>
                  <a:txBody>
                    <a:bodyPr/>
                    <a:lstStyle/>
                    <a:p>
                      <a:pPr marR="0" indent="0" algn="ctr" rtl="0">
                        <a:spcBef>
                          <a:spcPts val="0"/>
                        </a:spcBef>
                        <a:spcAft>
                          <a:spcPts val="0"/>
                        </a:spcAft>
                      </a:pPr>
                      <a:r>
                        <a:rPr lang="en-US" sz="1000" kern="1400" dirty="0">
                          <a:effectLst/>
                        </a:rPr>
                        <a:t>-43.0%</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-45.3%</a:t>
                      </a:r>
                      <a:endParaRPr lang="en-US" sz="1000" kern="1400" dirty="0">
                        <a:solidFill>
                          <a:srgbClr val="212120"/>
                        </a:solidFill>
                        <a:effectLst/>
                        <a:latin typeface="Times New Roman"/>
                      </a:endParaRPr>
                    </a:p>
                  </a:txBody>
                  <a:tcPr marL="9525" marR="9525" marT="9525" marB="0" anchor="b"/>
                </a:tc>
                <a:tc>
                  <a:txBody>
                    <a:bodyPr/>
                    <a:lstStyle/>
                    <a:p>
                      <a:pPr marL="0" marR="0" indent="0" algn="ctr" rtl="0" eaLnBrk="1" latinLnBrk="0" hangingPunct="1">
                        <a:spcBef>
                          <a:spcPts val="0"/>
                        </a:spcBef>
                        <a:spcAft>
                          <a:spcPts val="0"/>
                        </a:spcAft>
                      </a:pPr>
                      <a:r>
                        <a:rPr kumimoji="0" lang="en-US" sz="1000" kern="1400" dirty="0">
                          <a:solidFill>
                            <a:schemeClr val="dk1"/>
                          </a:solidFill>
                          <a:effectLst/>
                          <a:latin typeface="+mn-lt"/>
                          <a:ea typeface="+mn-ea"/>
                          <a:cs typeface="+mn-cs"/>
                        </a:rPr>
                        <a:t>-46.4%</a:t>
                      </a:r>
                    </a:p>
                  </a:txBody>
                  <a:tcPr marL="9525" marR="9525" marT="9525" marB="0" anchor="b"/>
                </a:tc>
                <a:extLst>
                  <a:ext uri="{0D108BD9-81ED-4DB2-BD59-A6C34878D82A}">
                    <a16:rowId xmlns:a16="http://schemas.microsoft.com/office/drawing/2014/main" val="10004"/>
                  </a:ext>
                </a:extLst>
              </a:tr>
              <a:tr h="280821">
                <a:tc>
                  <a:txBody>
                    <a:bodyPr/>
                    <a:lstStyle/>
                    <a:p>
                      <a:pPr marR="0" indent="0" algn="l" rtl="0">
                        <a:spcBef>
                          <a:spcPts val="0"/>
                        </a:spcBef>
                        <a:spcAft>
                          <a:spcPts val="0"/>
                        </a:spcAft>
                      </a:pPr>
                      <a:r>
                        <a:rPr lang="en-US" sz="1000" b="0" kern="1400" dirty="0">
                          <a:solidFill>
                            <a:srgbClr val="212120"/>
                          </a:solidFill>
                          <a:effectLst/>
                          <a:latin typeface="+mj-lt"/>
                        </a:rPr>
                        <a:t>Information Ratio</a:t>
                      </a:r>
                    </a:p>
                  </a:txBody>
                  <a:tcPr marL="68580" marR="68580" marT="0" marB="0" anchor="ctr"/>
                </a:tc>
                <a:tc>
                  <a:txBody>
                    <a:bodyPr/>
                    <a:lstStyle/>
                    <a:p>
                      <a:pPr marR="0" indent="0" algn="ctr" rtl="0">
                        <a:spcBef>
                          <a:spcPts val="0"/>
                        </a:spcBef>
                        <a:spcAft>
                          <a:spcPts val="0"/>
                        </a:spcAft>
                      </a:pPr>
                      <a:r>
                        <a:rPr kumimoji="0" lang="en-US" sz="1000" kern="1400" dirty="0">
                          <a:solidFill>
                            <a:schemeClr val="dk1"/>
                          </a:solidFill>
                          <a:effectLst/>
                          <a:latin typeface="+mn-lt"/>
                          <a:ea typeface="+mn-ea"/>
                          <a:cs typeface="+mn-cs"/>
                        </a:rPr>
                        <a:t>1.00</a:t>
                      </a:r>
                    </a:p>
                  </a:txBody>
                  <a:tcPr marL="9525" marR="9525" marT="9525" marB="0" anchor="b"/>
                </a:tc>
                <a:tc>
                  <a:txBody>
                    <a:bodyPr/>
                    <a:lstStyle/>
                    <a:p>
                      <a:pPr marR="0" indent="0" algn="ctr" rtl="0">
                        <a:spcBef>
                          <a:spcPts val="0"/>
                        </a:spcBef>
                        <a:spcAft>
                          <a:spcPts val="0"/>
                        </a:spcAft>
                      </a:pPr>
                      <a:endParaRPr lang="en-US" sz="1000" kern="1400" dirty="0">
                        <a:solidFill>
                          <a:srgbClr val="212120"/>
                        </a:solidFill>
                        <a:effectLst/>
                        <a:latin typeface="Times New Roman"/>
                      </a:endParaRPr>
                    </a:p>
                  </a:txBody>
                  <a:tcPr marL="9525" marR="9525" marT="9525" marB="0" anchor="b"/>
                </a:tc>
                <a:tc>
                  <a:txBody>
                    <a:bodyPr/>
                    <a:lstStyle/>
                    <a:p>
                      <a:pPr marL="0" marR="0" indent="0" algn="ctr" rtl="0" eaLnBrk="1" latinLnBrk="0" hangingPunct="1">
                        <a:spcBef>
                          <a:spcPts val="0"/>
                        </a:spcBef>
                        <a:spcAft>
                          <a:spcPts val="0"/>
                        </a:spcAft>
                      </a:pPr>
                      <a:endParaRPr kumimoji="0" lang="en-US" sz="1000" kern="14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583654746"/>
                  </a:ext>
                </a:extLst>
              </a:tr>
            </a:tbl>
          </a:graphicData>
        </a:graphic>
      </p:graphicFrame>
      <p:graphicFrame>
        <p:nvGraphicFramePr>
          <p:cNvPr id="10" name="Table 9">
            <a:extLst>
              <a:ext uri="{FF2B5EF4-FFF2-40B4-BE49-F238E27FC236}">
                <a16:creationId xmlns:a16="http://schemas.microsoft.com/office/drawing/2014/main" id="{F6890A14-8C8E-4217-A418-6C4E4255946A}"/>
              </a:ext>
            </a:extLst>
          </p:cNvPr>
          <p:cNvGraphicFramePr>
            <a:graphicFrameLocks noGrp="1"/>
          </p:cNvGraphicFramePr>
          <p:nvPr>
            <p:extLst>
              <p:ext uri="{D42A27DB-BD31-4B8C-83A1-F6EECF244321}">
                <p14:modId xmlns:p14="http://schemas.microsoft.com/office/powerpoint/2010/main" val="788750967"/>
              </p:ext>
            </p:extLst>
          </p:nvPr>
        </p:nvGraphicFramePr>
        <p:xfrm>
          <a:off x="5257800" y="822073"/>
          <a:ext cx="3505201" cy="5287300"/>
        </p:xfrm>
        <a:graphic>
          <a:graphicData uri="http://schemas.openxmlformats.org/drawingml/2006/table">
            <a:tbl>
              <a:tblPr firstRow="1" bandRow="1">
                <a:tableStyleId>{ED083AE6-46FA-4A59-8FB0-9F97EB10719F}</a:tableStyleId>
              </a:tblPr>
              <a:tblGrid>
                <a:gridCol w="815163">
                  <a:extLst>
                    <a:ext uri="{9D8B030D-6E8A-4147-A177-3AD203B41FA5}">
                      <a16:colId xmlns:a16="http://schemas.microsoft.com/office/drawing/2014/main" val="20000"/>
                    </a:ext>
                  </a:extLst>
                </a:gridCol>
                <a:gridCol w="733647">
                  <a:extLst>
                    <a:ext uri="{9D8B030D-6E8A-4147-A177-3AD203B41FA5}">
                      <a16:colId xmlns:a16="http://schemas.microsoft.com/office/drawing/2014/main" val="20001"/>
                    </a:ext>
                  </a:extLst>
                </a:gridCol>
                <a:gridCol w="1222744">
                  <a:extLst>
                    <a:ext uri="{9D8B030D-6E8A-4147-A177-3AD203B41FA5}">
                      <a16:colId xmlns:a16="http://schemas.microsoft.com/office/drawing/2014/main" val="20002"/>
                    </a:ext>
                  </a:extLst>
                </a:gridCol>
                <a:gridCol w="733647">
                  <a:extLst>
                    <a:ext uri="{9D8B030D-6E8A-4147-A177-3AD203B41FA5}">
                      <a16:colId xmlns:a16="http://schemas.microsoft.com/office/drawing/2014/main" val="1415270559"/>
                    </a:ext>
                  </a:extLst>
                </a:gridCol>
              </a:tblGrid>
              <a:tr h="549527">
                <a:tc>
                  <a:txBody>
                    <a:bodyPr/>
                    <a:lstStyle/>
                    <a:p>
                      <a:pPr marR="0" indent="0" algn="ctr" rtl="0">
                        <a:spcBef>
                          <a:spcPts val="0"/>
                        </a:spcBef>
                        <a:spcAft>
                          <a:spcPts val="0"/>
                        </a:spcAft>
                      </a:pPr>
                      <a:r>
                        <a:rPr lang="en-US" sz="1000" kern="1400" dirty="0">
                          <a:solidFill>
                            <a:schemeClr val="bg1"/>
                          </a:solidFill>
                          <a:effectLst/>
                        </a:rPr>
                        <a:t>Year</a:t>
                      </a:r>
                      <a:r>
                        <a:rPr lang="en-US" sz="1000" kern="1400" dirty="0">
                          <a:effectLst/>
                        </a:rPr>
                        <a:t> </a:t>
                      </a:r>
                      <a:endParaRPr lang="en-US" sz="1000" kern="1400" dirty="0">
                        <a:solidFill>
                          <a:srgbClr val="212120"/>
                        </a:solidFill>
                        <a:effectLst/>
                        <a:latin typeface="Times New Roman"/>
                      </a:endParaRPr>
                    </a:p>
                  </a:txBody>
                  <a:tcPr marL="9525" marR="9525" marT="9525" marB="0" anchor="b">
                    <a:solidFill>
                      <a:srgbClr val="005B99"/>
                    </a:solidFill>
                  </a:tcPr>
                </a:tc>
                <a:tc>
                  <a:txBody>
                    <a:bodyPr/>
                    <a:lstStyle/>
                    <a:p>
                      <a:pPr marR="0" indent="0" algn="ctr" rtl="0">
                        <a:spcBef>
                          <a:spcPts val="0"/>
                        </a:spcBef>
                        <a:spcAft>
                          <a:spcPts val="0"/>
                        </a:spcAft>
                      </a:pPr>
                      <a:r>
                        <a:rPr kumimoji="0" lang="en-US" sz="1000" kern="1400" baseline="0" dirty="0" err="1">
                          <a:solidFill>
                            <a:schemeClr val="bg1"/>
                          </a:solidFill>
                          <a:effectLst/>
                        </a:rPr>
                        <a:t>TrueAlpha</a:t>
                      </a:r>
                      <a:r>
                        <a:rPr kumimoji="0" lang="en-US" sz="1000" kern="1400" baseline="0" dirty="0">
                          <a:solidFill>
                            <a:schemeClr val="bg1"/>
                          </a:solidFill>
                          <a:effectLst/>
                        </a:rPr>
                        <a:t> </a:t>
                      </a:r>
                      <a:r>
                        <a:rPr kumimoji="0" lang="en-US" sz="1000" strike="noStrike" kern="1400" baseline="30000" dirty="0">
                          <a:solidFill>
                            <a:schemeClr val="bg1"/>
                          </a:solidFill>
                          <a:effectLst/>
                        </a:rPr>
                        <a:t>TM </a:t>
                      </a:r>
                    </a:p>
                    <a:p>
                      <a:pPr marR="0" indent="0" algn="ctr" rtl="0">
                        <a:spcBef>
                          <a:spcPts val="0"/>
                        </a:spcBef>
                        <a:spcAft>
                          <a:spcPts val="0"/>
                        </a:spcAft>
                      </a:pPr>
                      <a:r>
                        <a:rPr kumimoji="0" lang="en-US" sz="1000" kern="1400" baseline="0" dirty="0">
                          <a:solidFill>
                            <a:schemeClr val="bg1"/>
                          </a:solidFill>
                          <a:effectLst/>
                        </a:rPr>
                        <a:t>ESG</a:t>
                      </a:r>
                      <a:r>
                        <a:rPr kumimoji="0" lang="en-US" sz="1000" strike="noStrike" kern="1400" baseline="30000" dirty="0">
                          <a:solidFill>
                            <a:schemeClr val="bg1"/>
                          </a:solidFill>
                          <a:effectLst/>
                        </a:rPr>
                        <a:t>             </a:t>
                      </a:r>
                      <a:endParaRPr kumimoji="0" lang="en-US" sz="1000" b="1" kern="1400" dirty="0">
                        <a:solidFill>
                          <a:schemeClr val="bg1"/>
                        </a:solidFill>
                        <a:effectLst/>
                        <a:latin typeface="+mn-lt"/>
                        <a:ea typeface="+mn-ea"/>
                        <a:cs typeface="+mn-cs"/>
                      </a:endParaRPr>
                    </a:p>
                  </a:txBody>
                  <a:tcPr marL="9525" marR="9525" marT="9525" marB="0" anchor="b">
                    <a:solidFill>
                      <a:srgbClr val="005B99"/>
                    </a:solidFill>
                  </a:tcPr>
                </a:tc>
                <a:tc>
                  <a:txBody>
                    <a:bodyPr/>
                    <a:lstStyle/>
                    <a:p>
                      <a:pPr marR="0" indent="0" algn="ctr" rtl="0">
                        <a:spcBef>
                          <a:spcPts val="0"/>
                        </a:spcBef>
                        <a:spcAft>
                          <a:spcPts val="0"/>
                        </a:spcAft>
                      </a:pPr>
                      <a:r>
                        <a:rPr lang="en-US" sz="1000" kern="1400" dirty="0">
                          <a:solidFill>
                            <a:schemeClr val="bg1"/>
                          </a:solidFill>
                          <a:effectLst/>
                        </a:rPr>
                        <a:t>Refinitiv/S-Network US Large Cap ESG Best Practices Index</a:t>
                      </a:r>
                      <a:endParaRPr lang="en-US" sz="1000" kern="1400" dirty="0">
                        <a:solidFill>
                          <a:schemeClr val="bg1"/>
                        </a:solidFill>
                        <a:effectLst/>
                        <a:latin typeface="Times New Roman"/>
                      </a:endParaRPr>
                    </a:p>
                  </a:txBody>
                  <a:tcPr marL="9525" marR="9525" marT="9525" marB="0" anchor="b">
                    <a:solidFill>
                      <a:srgbClr val="005B99"/>
                    </a:solidFill>
                  </a:tcPr>
                </a:tc>
                <a:tc>
                  <a:txBody>
                    <a:bodyPr/>
                    <a:lstStyle/>
                    <a:p>
                      <a:pPr marR="0" indent="0" algn="ctr" rtl="0">
                        <a:spcBef>
                          <a:spcPts val="0"/>
                        </a:spcBef>
                        <a:spcAft>
                          <a:spcPts val="0"/>
                        </a:spcAft>
                      </a:pPr>
                      <a:r>
                        <a:rPr lang="en-US" sz="1000" kern="1400" dirty="0">
                          <a:solidFill>
                            <a:schemeClr val="bg1"/>
                          </a:solidFill>
                          <a:effectLst/>
                          <a:latin typeface="Times New Roman"/>
                        </a:rPr>
                        <a:t>S&amp;P 500 Index </a:t>
                      </a:r>
                    </a:p>
                  </a:txBody>
                  <a:tcPr marL="9525" marR="9525" marT="9525" marB="0" anchor="b">
                    <a:solidFill>
                      <a:srgbClr val="005B99"/>
                    </a:solidFill>
                  </a:tcPr>
                </a:tc>
                <a:extLst>
                  <a:ext uri="{0D108BD9-81ED-4DB2-BD59-A6C34878D82A}">
                    <a16:rowId xmlns:a16="http://schemas.microsoft.com/office/drawing/2014/main" val="10000"/>
                  </a:ext>
                </a:extLst>
              </a:tr>
              <a:tr h="332333">
                <a:tc>
                  <a:txBody>
                    <a:bodyPr/>
                    <a:lstStyle/>
                    <a:p>
                      <a:pPr marR="0" indent="0" algn="ctr" rtl="0">
                        <a:spcBef>
                          <a:spcPts val="0"/>
                        </a:spcBef>
                        <a:spcAft>
                          <a:spcPts val="0"/>
                        </a:spcAft>
                      </a:pPr>
                      <a:r>
                        <a:rPr lang="en-US" sz="1000" kern="1400" dirty="0">
                          <a:effectLst/>
                        </a:rPr>
                        <a:t>2008</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-31.2%</a:t>
                      </a:r>
                    </a:p>
                  </a:txBody>
                  <a:tcPr marL="9525" marR="9525" marT="9525" marB="0" anchor="ctr"/>
                </a:tc>
                <a:tc>
                  <a:txBody>
                    <a:bodyPr/>
                    <a:lstStyle/>
                    <a:p>
                      <a:pPr algn="ctr" fontAlgn="ctr"/>
                      <a:r>
                        <a:rPr lang="en-US" sz="1000" b="0" i="0" u="none" strike="noStrike" dirty="0">
                          <a:solidFill>
                            <a:srgbClr val="000000"/>
                          </a:solidFill>
                          <a:effectLst/>
                          <a:latin typeface="+mj-lt"/>
                        </a:rPr>
                        <a:t>-34.3%</a:t>
                      </a:r>
                    </a:p>
                  </a:txBody>
                  <a:tcPr marL="9525" marR="9525" marT="9525" marB="0" anchor="ctr"/>
                </a:tc>
                <a:tc>
                  <a:txBody>
                    <a:bodyPr/>
                    <a:lstStyle/>
                    <a:p>
                      <a:pPr algn="ctr" fontAlgn="ctr"/>
                      <a:r>
                        <a:rPr lang="en-US" sz="1000" b="0" i="0" u="none" strike="noStrike" dirty="0">
                          <a:solidFill>
                            <a:srgbClr val="000000"/>
                          </a:solidFill>
                          <a:effectLst/>
                          <a:latin typeface="+mn-lt"/>
                        </a:rPr>
                        <a:t>-37.0%</a:t>
                      </a:r>
                    </a:p>
                  </a:txBody>
                  <a:tcPr marL="9525" marR="9525" marT="9525" marB="0" anchor="ctr"/>
                </a:tc>
                <a:extLst>
                  <a:ext uri="{0D108BD9-81ED-4DB2-BD59-A6C34878D82A}">
                    <a16:rowId xmlns:a16="http://schemas.microsoft.com/office/drawing/2014/main" val="10018"/>
                  </a:ext>
                </a:extLst>
              </a:tr>
              <a:tr h="332333">
                <a:tc>
                  <a:txBody>
                    <a:bodyPr/>
                    <a:lstStyle/>
                    <a:p>
                      <a:pPr marR="0" indent="0" algn="ctr" rtl="0">
                        <a:spcBef>
                          <a:spcPts val="0"/>
                        </a:spcBef>
                        <a:spcAft>
                          <a:spcPts val="0"/>
                        </a:spcAft>
                      </a:pPr>
                      <a:r>
                        <a:rPr lang="en-US" sz="1000" kern="1400" dirty="0">
                          <a:effectLst/>
                        </a:rPr>
                        <a:t>2009</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37.7%</a:t>
                      </a:r>
                    </a:p>
                  </a:txBody>
                  <a:tcPr marL="9525" marR="9525" marT="9525" marB="0" anchor="ctr"/>
                </a:tc>
                <a:tc>
                  <a:txBody>
                    <a:bodyPr/>
                    <a:lstStyle/>
                    <a:p>
                      <a:pPr algn="ctr" fontAlgn="ctr"/>
                      <a:r>
                        <a:rPr lang="en-US" sz="1000" b="0" i="0" u="none" strike="noStrike" dirty="0">
                          <a:solidFill>
                            <a:srgbClr val="000000"/>
                          </a:solidFill>
                          <a:effectLst/>
                          <a:latin typeface="+mj-lt"/>
                        </a:rPr>
                        <a:t>31.6%</a:t>
                      </a:r>
                    </a:p>
                  </a:txBody>
                  <a:tcPr marL="9525" marR="9525" marT="9525" marB="0" anchor="ctr"/>
                </a:tc>
                <a:tc>
                  <a:txBody>
                    <a:bodyPr/>
                    <a:lstStyle/>
                    <a:p>
                      <a:pPr algn="ctr" fontAlgn="ctr"/>
                      <a:r>
                        <a:rPr lang="en-US" sz="1000" b="0" i="0" u="none" strike="noStrike">
                          <a:solidFill>
                            <a:srgbClr val="000000"/>
                          </a:solidFill>
                          <a:effectLst/>
                          <a:latin typeface="+mn-lt"/>
                        </a:rPr>
                        <a:t>26.5%</a:t>
                      </a:r>
                    </a:p>
                  </a:txBody>
                  <a:tcPr marL="9525" marR="9525" marT="9525" marB="0" anchor="ctr"/>
                </a:tc>
                <a:extLst>
                  <a:ext uri="{0D108BD9-81ED-4DB2-BD59-A6C34878D82A}">
                    <a16:rowId xmlns:a16="http://schemas.microsoft.com/office/drawing/2014/main" val="10019"/>
                  </a:ext>
                </a:extLst>
              </a:tr>
              <a:tr h="332333">
                <a:tc>
                  <a:txBody>
                    <a:bodyPr/>
                    <a:lstStyle/>
                    <a:p>
                      <a:pPr marR="0" indent="0" algn="ctr" rtl="0">
                        <a:spcBef>
                          <a:spcPts val="0"/>
                        </a:spcBef>
                        <a:spcAft>
                          <a:spcPts val="0"/>
                        </a:spcAft>
                      </a:pPr>
                      <a:r>
                        <a:rPr lang="en-US" sz="1000" kern="1400" dirty="0">
                          <a:effectLst/>
                        </a:rPr>
                        <a:t>2010</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25.8%</a:t>
                      </a:r>
                    </a:p>
                  </a:txBody>
                  <a:tcPr marL="9525" marR="9525" marT="9525" marB="0" anchor="ctr"/>
                </a:tc>
                <a:tc>
                  <a:txBody>
                    <a:bodyPr/>
                    <a:lstStyle/>
                    <a:p>
                      <a:pPr algn="ctr" fontAlgn="ctr"/>
                      <a:r>
                        <a:rPr lang="en-US" sz="1000" b="0" i="0" u="none" strike="noStrike" dirty="0">
                          <a:solidFill>
                            <a:srgbClr val="000000"/>
                          </a:solidFill>
                          <a:effectLst/>
                          <a:latin typeface="+mj-lt"/>
                        </a:rPr>
                        <a:t>16.7%</a:t>
                      </a:r>
                    </a:p>
                  </a:txBody>
                  <a:tcPr marL="9525" marR="9525" marT="9525" marB="0" anchor="ctr"/>
                </a:tc>
                <a:tc>
                  <a:txBody>
                    <a:bodyPr/>
                    <a:lstStyle/>
                    <a:p>
                      <a:pPr algn="ctr" fontAlgn="ctr"/>
                      <a:r>
                        <a:rPr lang="en-US" sz="1000" b="0" i="0" u="none" strike="noStrike">
                          <a:solidFill>
                            <a:srgbClr val="000000"/>
                          </a:solidFill>
                          <a:effectLst/>
                          <a:latin typeface="+mn-lt"/>
                        </a:rPr>
                        <a:t>15.1%</a:t>
                      </a:r>
                    </a:p>
                  </a:txBody>
                  <a:tcPr marL="9525" marR="9525" marT="9525" marB="0" anchor="ctr"/>
                </a:tc>
                <a:extLst>
                  <a:ext uri="{0D108BD9-81ED-4DB2-BD59-A6C34878D82A}">
                    <a16:rowId xmlns:a16="http://schemas.microsoft.com/office/drawing/2014/main" val="10020"/>
                  </a:ext>
                </a:extLst>
              </a:tr>
              <a:tr h="332333">
                <a:tc>
                  <a:txBody>
                    <a:bodyPr/>
                    <a:lstStyle/>
                    <a:p>
                      <a:pPr marR="0" indent="0" algn="ctr" rtl="0">
                        <a:spcBef>
                          <a:spcPts val="0"/>
                        </a:spcBef>
                        <a:spcAft>
                          <a:spcPts val="0"/>
                        </a:spcAft>
                      </a:pPr>
                      <a:r>
                        <a:rPr lang="en-US" sz="1000" kern="1400" dirty="0">
                          <a:effectLst/>
                        </a:rPr>
                        <a:t>2011</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dirty="0">
                          <a:solidFill>
                            <a:srgbClr val="000000"/>
                          </a:solidFill>
                          <a:effectLst/>
                          <a:latin typeface="+mn-lt"/>
                        </a:rPr>
                        <a:t>10.9%</a:t>
                      </a:r>
                    </a:p>
                  </a:txBody>
                  <a:tcPr marL="9525" marR="9525" marT="9525" marB="0" anchor="ctr"/>
                </a:tc>
                <a:tc>
                  <a:txBody>
                    <a:bodyPr/>
                    <a:lstStyle/>
                    <a:p>
                      <a:pPr algn="ctr" fontAlgn="ctr"/>
                      <a:r>
                        <a:rPr lang="en-US" sz="1000" b="0" i="0" u="none" strike="noStrike" dirty="0">
                          <a:solidFill>
                            <a:srgbClr val="000000"/>
                          </a:solidFill>
                          <a:effectLst/>
                          <a:latin typeface="+mj-lt"/>
                        </a:rPr>
                        <a:t>-1.6%</a:t>
                      </a:r>
                    </a:p>
                  </a:txBody>
                  <a:tcPr marL="9525" marR="9525" marT="9525" marB="0" anchor="ctr"/>
                </a:tc>
                <a:tc>
                  <a:txBody>
                    <a:bodyPr/>
                    <a:lstStyle/>
                    <a:p>
                      <a:pPr algn="ctr" fontAlgn="ctr"/>
                      <a:r>
                        <a:rPr lang="en-US" sz="1000" b="0" i="0" u="none" strike="noStrike">
                          <a:solidFill>
                            <a:srgbClr val="000000"/>
                          </a:solidFill>
                          <a:effectLst/>
                          <a:latin typeface="+mn-lt"/>
                        </a:rPr>
                        <a:t>2.1%</a:t>
                      </a:r>
                    </a:p>
                  </a:txBody>
                  <a:tcPr marL="9525" marR="9525" marT="9525" marB="0" anchor="ctr"/>
                </a:tc>
                <a:extLst>
                  <a:ext uri="{0D108BD9-81ED-4DB2-BD59-A6C34878D82A}">
                    <a16:rowId xmlns:a16="http://schemas.microsoft.com/office/drawing/2014/main" val="10021"/>
                  </a:ext>
                </a:extLst>
              </a:tr>
              <a:tr h="332333">
                <a:tc>
                  <a:txBody>
                    <a:bodyPr/>
                    <a:lstStyle/>
                    <a:p>
                      <a:pPr marR="0" indent="0" algn="ctr" rtl="0">
                        <a:spcBef>
                          <a:spcPts val="0"/>
                        </a:spcBef>
                        <a:spcAft>
                          <a:spcPts val="0"/>
                        </a:spcAft>
                      </a:pPr>
                      <a:r>
                        <a:rPr lang="en-US" sz="1000" kern="1400" dirty="0">
                          <a:effectLst/>
                        </a:rPr>
                        <a:t>2012</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23.4%</a:t>
                      </a:r>
                    </a:p>
                  </a:txBody>
                  <a:tcPr marL="9525" marR="9525" marT="9525" marB="0" anchor="ctr"/>
                </a:tc>
                <a:tc>
                  <a:txBody>
                    <a:bodyPr/>
                    <a:lstStyle/>
                    <a:p>
                      <a:pPr algn="ctr" fontAlgn="ctr"/>
                      <a:r>
                        <a:rPr lang="en-US" sz="1000" b="0" i="0" u="none" strike="noStrike" dirty="0">
                          <a:solidFill>
                            <a:srgbClr val="000000"/>
                          </a:solidFill>
                          <a:effectLst/>
                          <a:latin typeface="+mj-lt"/>
                        </a:rPr>
                        <a:t>13.9%</a:t>
                      </a:r>
                    </a:p>
                  </a:txBody>
                  <a:tcPr marL="9525" marR="9525" marT="9525" marB="0" anchor="ctr"/>
                </a:tc>
                <a:tc>
                  <a:txBody>
                    <a:bodyPr/>
                    <a:lstStyle/>
                    <a:p>
                      <a:pPr algn="ctr" fontAlgn="ctr"/>
                      <a:r>
                        <a:rPr lang="en-US" sz="1000" b="0" i="0" u="none" strike="noStrike">
                          <a:solidFill>
                            <a:srgbClr val="000000"/>
                          </a:solidFill>
                          <a:effectLst/>
                          <a:latin typeface="+mn-lt"/>
                        </a:rPr>
                        <a:t>16.0%</a:t>
                      </a:r>
                    </a:p>
                  </a:txBody>
                  <a:tcPr marL="9525" marR="9525" marT="9525" marB="0" anchor="ctr"/>
                </a:tc>
                <a:extLst>
                  <a:ext uri="{0D108BD9-81ED-4DB2-BD59-A6C34878D82A}">
                    <a16:rowId xmlns:a16="http://schemas.microsoft.com/office/drawing/2014/main" val="10022"/>
                  </a:ext>
                </a:extLst>
              </a:tr>
              <a:tr h="332333">
                <a:tc>
                  <a:txBody>
                    <a:bodyPr/>
                    <a:lstStyle/>
                    <a:p>
                      <a:pPr marR="0" indent="0" algn="ctr" rtl="0">
                        <a:spcBef>
                          <a:spcPts val="0"/>
                        </a:spcBef>
                        <a:spcAft>
                          <a:spcPts val="0"/>
                        </a:spcAft>
                      </a:pPr>
                      <a:r>
                        <a:rPr lang="en-US" sz="1000" kern="1400" dirty="0">
                          <a:effectLst/>
                        </a:rPr>
                        <a:t>2013</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37.3%</a:t>
                      </a:r>
                    </a:p>
                  </a:txBody>
                  <a:tcPr marL="9525" marR="9525" marT="9525" marB="0" anchor="ctr"/>
                </a:tc>
                <a:tc>
                  <a:txBody>
                    <a:bodyPr/>
                    <a:lstStyle/>
                    <a:p>
                      <a:pPr algn="ctr" fontAlgn="ctr"/>
                      <a:r>
                        <a:rPr lang="en-US" sz="1000" b="0" i="0" u="none" strike="noStrike" dirty="0">
                          <a:solidFill>
                            <a:srgbClr val="000000"/>
                          </a:solidFill>
                          <a:effectLst/>
                          <a:latin typeface="+mj-lt"/>
                        </a:rPr>
                        <a:t>33.8%</a:t>
                      </a:r>
                    </a:p>
                  </a:txBody>
                  <a:tcPr marL="9525" marR="9525" marT="9525" marB="0" anchor="ctr"/>
                </a:tc>
                <a:tc>
                  <a:txBody>
                    <a:bodyPr/>
                    <a:lstStyle/>
                    <a:p>
                      <a:pPr algn="ctr" fontAlgn="ctr"/>
                      <a:r>
                        <a:rPr lang="en-US" sz="1000" b="0" i="0" u="none" strike="noStrike">
                          <a:solidFill>
                            <a:srgbClr val="000000"/>
                          </a:solidFill>
                          <a:effectLst/>
                          <a:latin typeface="+mn-lt"/>
                        </a:rPr>
                        <a:t>32.4%</a:t>
                      </a:r>
                    </a:p>
                  </a:txBody>
                  <a:tcPr marL="9525" marR="9525" marT="9525" marB="0" anchor="ctr"/>
                </a:tc>
                <a:extLst>
                  <a:ext uri="{0D108BD9-81ED-4DB2-BD59-A6C34878D82A}">
                    <a16:rowId xmlns:a16="http://schemas.microsoft.com/office/drawing/2014/main" val="10023"/>
                  </a:ext>
                </a:extLst>
              </a:tr>
              <a:tr h="332333">
                <a:tc>
                  <a:txBody>
                    <a:bodyPr/>
                    <a:lstStyle/>
                    <a:p>
                      <a:pPr marR="0" indent="0" algn="ctr" rtl="0">
                        <a:spcBef>
                          <a:spcPts val="0"/>
                        </a:spcBef>
                        <a:spcAft>
                          <a:spcPts val="0"/>
                        </a:spcAft>
                      </a:pPr>
                      <a:r>
                        <a:rPr lang="en-US" sz="1000" kern="1400" dirty="0">
                          <a:effectLst/>
                        </a:rPr>
                        <a:t>2014</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24.5%</a:t>
                      </a:r>
                    </a:p>
                  </a:txBody>
                  <a:tcPr marL="9525" marR="9525" marT="9525" marB="0" anchor="ctr"/>
                </a:tc>
                <a:tc>
                  <a:txBody>
                    <a:bodyPr/>
                    <a:lstStyle/>
                    <a:p>
                      <a:pPr algn="ctr" fontAlgn="ctr"/>
                      <a:r>
                        <a:rPr lang="en-US" sz="1000" b="0" i="0" u="none" strike="noStrike" dirty="0">
                          <a:solidFill>
                            <a:srgbClr val="000000"/>
                          </a:solidFill>
                          <a:effectLst/>
                          <a:latin typeface="+mj-lt"/>
                        </a:rPr>
                        <a:t>13.6%</a:t>
                      </a:r>
                    </a:p>
                  </a:txBody>
                  <a:tcPr marL="9525" marR="9525" marT="9525" marB="0" anchor="ctr"/>
                </a:tc>
                <a:tc>
                  <a:txBody>
                    <a:bodyPr/>
                    <a:lstStyle/>
                    <a:p>
                      <a:pPr algn="ctr" fontAlgn="ctr"/>
                      <a:r>
                        <a:rPr lang="en-US" sz="1000" b="0" i="0" u="none" strike="noStrike">
                          <a:solidFill>
                            <a:srgbClr val="000000"/>
                          </a:solidFill>
                          <a:effectLst/>
                          <a:latin typeface="+mn-lt"/>
                        </a:rPr>
                        <a:t>13.7%</a:t>
                      </a:r>
                    </a:p>
                  </a:txBody>
                  <a:tcPr marL="9525" marR="9525" marT="9525" marB="0" anchor="ctr"/>
                </a:tc>
                <a:extLst>
                  <a:ext uri="{0D108BD9-81ED-4DB2-BD59-A6C34878D82A}">
                    <a16:rowId xmlns:a16="http://schemas.microsoft.com/office/drawing/2014/main" val="10024"/>
                  </a:ext>
                </a:extLst>
              </a:tr>
              <a:tr h="371542">
                <a:tc>
                  <a:txBody>
                    <a:bodyPr/>
                    <a:lstStyle/>
                    <a:p>
                      <a:pPr marR="0" indent="0" algn="ctr" rtl="0">
                        <a:spcBef>
                          <a:spcPts val="0"/>
                        </a:spcBef>
                        <a:spcAft>
                          <a:spcPts val="0"/>
                        </a:spcAft>
                      </a:pPr>
                      <a:r>
                        <a:rPr lang="en-US" sz="1000" kern="1400" dirty="0">
                          <a:effectLst/>
                        </a:rPr>
                        <a:t>2015</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4.8%</a:t>
                      </a:r>
                    </a:p>
                  </a:txBody>
                  <a:tcPr marL="9525" marR="9525" marT="9525" marB="0" anchor="ctr"/>
                </a:tc>
                <a:tc>
                  <a:txBody>
                    <a:bodyPr/>
                    <a:lstStyle/>
                    <a:p>
                      <a:pPr algn="ctr" fontAlgn="ctr"/>
                      <a:r>
                        <a:rPr lang="en-US" sz="1000" b="0" i="0" u="none" strike="noStrike" dirty="0">
                          <a:solidFill>
                            <a:srgbClr val="000000"/>
                          </a:solidFill>
                          <a:effectLst/>
                          <a:latin typeface="+mj-lt"/>
                        </a:rPr>
                        <a:t>-1.3%</a:t>
                      </a:r>
                    </a:p>
                  </a:txBody>
                  <a:tcPr marL="9525" marR="9525" marT="9525" marB="0" anchor="ctr"/>
                </a:tc>
                <a:tc>
                  <a:txBody>
                    <a:bodyPr/>
                    <a:lstStyle/>
                    <a:p>
                      <a:pPr algn="ctr" fontAlgn="ctr"/>
                      <a:r>
                        <a:rPr lang="en-US" sz="1000" b="0" i="0" u="none" strike="noStrike">
                          <a:solidFill>
                            <a:srgbClr val="000000"/>
                          </a:solidFill>
                          <a:effectLst/>
                          <a:latin typeface="+mn-lt"/>
                        </a:rPr>
                        <a:t>1.4%</a:t>
                      </a:r>
                    </a:p>
                  </a:txBody>
                  <a:tcPr marL="9525" marR="9525" marT="9525" marB="0" anchor="ctr"/>
                </a:tc>
                <a:extLst>
                  <a:ext uri="{0D108BD9-81ED-4DB2-BD59-A6C34878D82A}">
                    <a16:rowId xmlns:a16="http://schemas.microsoft.com/office/drawing/2014/main" val="10025"/>
                  </a:ext>
                </a:extLst>
              </a:tr>
              <a:tr h="345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400" dirty="0">
                          <a:effectLst/>
                        </a:rPr>
                        <a:t>2016</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17.9%</a:t>
                      </a:r>
                    </a:p>
                  </a:txBody>
                  <a:tcPr marL="9525" marR="9525" marT="9525" marB="0" anchor="ctr"/>
                </a:tc>
                <a:tc>
                  <a:txBody>
                    <a:bodyPr/>
                    <a:lstStyle/>
                    <a:p>
                      <a:pPr algn="ctr" fontAlgn="ctr"/>
                      <a:r>
                        <a:rPr lang="en-US" sz="1000" b="0" i="0" u="none" strike="noStrike" dirty="0">
                          <a:solidFill>
                            <a:srgbClr val="000000"/>
                          </a:solidFill>
                          <a:effectLst/>
                          <a:latin typeface="+mj-lt"/>
                        </a:rPr>
                        <a:t>15.8%</a:t>
                      </a:r>
                    </a:p>
                  </a:txBody>
                  <a:tcPr marL="9525" marR="9525" marT="9525" marB="0" anchor="ctr"/>
                </a:tc>
                <a:tc>
                  <a:txBody>
                    <a:bodyPr/>
                    <a:lstStyle/>
                    <a:p>
                      <a:pPr algn="ctr" fontAlgn="ctr"/>
                      <a:r>
                        <a:rPr lang="en-US" sz="1000" b="0" i="0" u="none" strike="noStrike">
                          <a:solidFill>
                            <a:srgbClr val="000000"/>
                          </a:solidFill>
                          <a:effectLst/>
                          <a:latin typeface="+mn-lt"/>
                        </a:rPr>
                        <a:t>12.0%</a:t>
                      </a:r>
                    </a:p>
                  </a:txBody>
                  <a:tcPr marL="9525" marR="9525" marT="9525" marB="0" anchor="ctr"/>
                </a:tc>
                <a:extLst>
                  <a:ext uri="{0D108BD9-81ED-4DB2-BD59-A6C34878D82A}">
                    <a16:rowId xmlns:a16="http://schemas.microsoft.com/office/drawing/2014/main" val="2215003360"/>
                  </a:ext>
                </a:extLst>
              </a:tr>
              <a:tr h="345115">
                <a:tc>
                  <a:txBody>
                    <a:bodyPr/>
                    <a:lstStyle/>
                    <a:p>
                      <a:pPr marR="0" indent="0" algn="ctr" rtl="0">
                        <a:spcBef>
                          <a:spcPts val="0"/>
                        </a:spcBef>
                        <a:spcAft>
                          <a:spcPts val="0"/>
                        </a:spcAft>
                      </a:pPr>
                      <a:r>
                        <a:rPr lang="en-US" sz="1000" kern="1400" dirty="0">
                          <a:solidFill>
                            <a:srgbClr val="212120"/>
                          </a:solidFill>
                          <a:effectLst/>
                          <a:latin typeface="+mn-lt"/>
                        </a:rPr>
                        <a:t>2017</a:t>
                      </a:r>
                    </a:p>
                  </a:txBody>
                  <a:tcPr marL="9525" marR="9525" marT="9525" marB="0" anchor="b"/>
                </a:tc>
                <a:tc>
                  <a:txBody>
                    <a:bodyPr/>
                    <a:lstStyle/>
                    <a:p>
                      <a:pPr algn="ctr" fontAlgn="ctr"/>
                      <a:r>
                        <a:rPr lang="en-US" sz="1000" b="0" i="0" u="none" strike="noStrike">
                          <a:solidFill>
                            <a:srgbClr val="000000"/>
                          </a:solidFill>
                          <a:effectLst/>
                          <a:latin typeface="+mn-lt"/>
                        </a:rPr>
                        <a:t>30.4%</a:t>
                      </a:r>
                    </a:p>
                  </a:txBody>
                  <a:tcPr marL="9525" marR="9525" marT="9525" marB="0" anchor="ctr"/>
                </a:tc>
                <a:tc>
                  <a:txBody>
                    <a:bodyPr/>
                    <a:lstStyle/>
                    <a:p>
                      <a:pPr algn="ctr" fontAlgn="ctr"/>
                      <a:r>
                        <a:rPr lang="en-US" sz="1000" b="0" i="0" u="none" strike="noStrike" dirty="0">
                          <a:solidFill>
                            <a:srgbClr val="000000"/>
                          </a:solidFill>
                          <a:effectLst/>
                          <a:latin typeface="+mj-lt"/>
                        </a:rPr>
                        <a:t>21.4%</a:t>
                      </a:r>
                    </a:p>
                  </a:txBody>
                  <a:tcPr marL="9525" marR="9525" marT="9525" marB="0" anchor="ctr"/>
                </a:tc>
                <a:tc>
                  <a:txBody>
                    <a:bodyPr/>
                    <a:lstStyle/>
                    <a:p>
                      <a:pPr algn="ctr" fontAlgn="ctr"/>
                      <a:r>
                        <a:rPr lang="en-US" sz="1000" b="0" i="0" u="none" strike="noStrike">
                          <a:solidFill>
                            <a:srgbClr val="000000"/>
                          </a:solidFill>
                          <a:effectLst/>
                          <a:latin typeface="+mn-lt"/>
                        </a:rPr>
                        <a:t>21.8%</a:t>
                      </a:r>
                    </a:p>
                  </a:txBody>
                  <a:tcPr marL="9525" marR="9525" marT="9525" marB="0" anchor="ctr"/>
                </a:tc>
                <a:extLst>
                  <a:ext uri="{0D108BD9-81ED-4DB2-BD59-A6C34878D82A}">
                    <a16:rowId xmlns:a16="http://schemas.microsoft.com/office/drawing/2014/main" val="3753078561"/>
                  </a:ext>
                </a:extLst>
              </a:tr>
              <a:tr h="345115">
                <a:tc>
                  <a:txBody>
                    <a:bodyPr/>
                    <a:lstStyle/>
                    <a:p>
                      <a:pPr marR="0" indent="0" algn="ctr" rtl="0">
                        <a:spcBef>
                          <a:spcPts val="0"/>
                        </a:spcBef>
                        <a:spcAft>
                          <a:spcPts val="0"/>
                        </a:spcAft>
                      </a:pPr>
                      <a:r>
                        <a:rPr lang="en-US" sz="1000" kern="1400" dirty="0">
                          <a:solidFill>
                            <a:srgbClr val="212120"/>
                          </a:solidFill>
                          <a:effectLst/>
                          <a:latin typeface="+mn-lt"/>
                        </a:rPr>
                        <a:t>2018</a:t>
                      </a:r>
                    </a:p>
                  </a:txBody>
                  <a:tcPr marL="9525" marR="9525" marT="9525" marB="0" anchor="b"/>
                </a:tc>
                <a:tc>
                  <a:txBody>
                    <a:bodyPr/>
                    <a:lstStyle/>
                    <a:p>
                      <a:pPr algn="ctr" fontAlgn="ctr"/>
                      <a:r>
                        <a:rPr lang="en-US" sz="1000" b="0" i="0" u="none" strike="noStrike">
                          <a:solidFill>
                            <a:srgbClr val="000000"/>
                          </a:solidFill>
                          <a:effectLst/>
                          <a:latin typeface="+mn-lt"/>
                        </a:rPr>
                        <a:t>-3.7%</a:t>
                      </a:r>
                    </a:p>
                  </a:txBody>
                  <a:tcPr marL="9525" marR="9525" marT="9525" marB="0" anchor="ctr"/>
                </a:tc>
                <a:tc>
                  <a:txBody>
                    <a:bodyPr/>
                    <a:lstStyle/>
                    <a:p>
                      <a:pPr algn="ctr" fontAlgn="ctr"/>
                      <a:r>
                        <a:rPr lang="en-US" sz="1000" b="0" i="0" u="none" strike="noStrike" dirty="0">
                          <a:solidFill>
                            <a:srgbClr val="000000"/>
                          </a:solidFill>
                          <a:effectLst/>
                          <a:latin typeface="+mj-lt"/>
                        </a:rPr>
                        <a:t>-6.7%</a:t>
                      </a:r>
                    </a:p>
                  </a:txBody>
                  <a:tcPr marL="9525" marR="9525" marT="9525" marB="0" anchor="ctr"/>
                </a:tc>
                <a:tc>
                  <a:txBody>
                    <a:bodyPr/>
                    <a:lstStyle/>
                    <a:p>
                      <a:pPr algn="ctr" fontAlgn="ctr"/>
                      <a:r>
                        <a:rPr lang="en-US" sz="1000" b="0" i="0" u="none" strike="noStrike" dirty="0">
                          <a:solidFill>
                            <a:srgbClr val="000000"/>
                          </a:solidFill>
                          <a:effectLst/>
                          <a:latin typeface="+mn-lt"/>
                        </a:rPr>
                        <a:t>-4.4%</a:t>
                      </a:r>
                    </a:p>
                  </a:txBody>
                  <a:tcPr marL="9525" marR="9525" marT="9525" marB="0" anchor="ctr"/>
                </a:tc>
                <a:extLst>
                  <a:ext uri="{0D108BD9-81ED-4DB2-BD59-A6C34878D82A}">
                    <a16:rowId xmlns:a16="http://schemas.microsoft.com/office/drawing/2014/main" val="3803047027"/>
                  </a:ext>
                </a:extLst>
              </a:tr>
              <a:tr h="345115">
                <a:tc>
                  <a:txBody>
                    <a:bodyPr/>
                    <a:lstStyle/>
                    <a:p>
                      <a:pPr marR="0" indent="0" algn="ctr" rtl="0">
                        <a:spcBef>
                          <a:spcPts val="0"/>
                        </a:spcBef>
                        <a:spcAft>
                          <a:spcPts val="0"/>
                        </a:spcAft>
                      </a:pPr>
                      <a:r>
                        <a:rPr lang="en-US" sz="1000" kern="1400" dirty="0">
                          <a:solidFill>
                            <a:srgbClr val="212120"/>
                          </a:solidFill>
                          <a:effectLst/>
                          <a:latin typeface="+mn-lt"/>
                        </a:rPr>
                        <a:t>2019</a:t>
                      </a:r>
                    </a:p>
                  </a:txBody>
                  <a:tcPr marL="9525" marR="9525" marT="9525" marB="0" anchor="b"/>
                </a:tc>
                <a:tc>
                  <a:txBody>
                    <a:bodyPr/>
                    <a:lstStyle/>
                    <a:p>
                      <a:pPr algn="ctr" fontAlgn="ctr"/>
                      <a:r>
                        <a:rPr lang="en-US" sz="1000" b="0" i="0" u="none" strike="noStrike">
                          <a:solidFill>
                            <a:srgbClr val="000000"/>
                          </a:solidFill>
                          <a:effectLst/>
                          <a:latin typeface="+mn-lt"/>
                        </a:rPr>
                        <a:t>43.6%</a:t>
                      </a:r>
                    </a:p>
                  </a:txBody>
                  <a:tcPr marL="9525" marR="9525" marT="9525" marB="0" anchor="ctr"/>
                </a:tc>
                <a:tc>
                  <a:txBody>
                    <a:bodyPr/>
                    <a:lstStyle/>
                    <a:p>
                      <a:pPr algn="ctr" fontAlgn="ctr"/>
                      <a:r>
                        <a:rPr lang="en-US" sz="1000" b="0" i="0" u="none" strike="noStrike" dirty="0">
                          <a:solidFill>
                            <a:srgbClr val="000000"/>
                          </a:solidFill>
                          <a:effectLst/>
                          <a:latin typeface="+mj-lt"/>
                        </a:rPr>
                        <a:t>32.9%</a:t>
                      </a:r>
                    </a:p>
                  </a:txBody>
                  <a:tcPr marL="9525" marR="9525" marT="9525" marB="0" anchor="ctr"/>
                </a:tc>
                <a:tc>
                  <a:txBody>
                    <a:bodyPr/>
                    <a:lstStyle/>
                    <a:p>
                      <a:pPr algn="ctr" fontAlgn="ctr"/>
                      <a:r>
                        <a:rPr lang="en-US" sz="1000" b="0" i="0" u="none" strike="noStrike" dirty="0">
                          <a:solidFill>
                            <a:srgbClr val="000000"/>
                          </a:solidFill>
                          <a:effectLst/>
                          <a:latin typeface="+mn-lt"/>
                        </a:rPr>
                        <a:t>31.5%</a:t>
                      </a:r>
                    </a:p>
                  </a:txBody>
                  <a:tcPr marL="9525" marR="9525" marT="9525" marB="0" anchor="ctr"/>
                </a:tc>
                <a:extLst>
                  <a:ext uri="{0D108BD9-81ED-4DB2-BD59-A6C34878D82A}">
                    <a16:rowId xmlns:a16="http://schemas.microsoft.com/office/drawing/2014/main" val="4148276209"/>
                  </a:ext>
                </a:extLst>
              </a:tr>
              <a:tr h="345115">
                <a:tc>
                  <a:txBody>
                    <a:bodyPr/>
                    <a:lstStyle/>
                    <a:p>
                      <a:pPr marR="0" indent="0" algn="ctr" rtl="0">
                        <a:spcBef>
                          <a:spcPts val="0"/>
                        </a:spcBef>
                        <a:spcAft>
                          <a:spcPts val="0"/>
                        </a:spcAft>
                      </a:pPr>
                      <a:r>
                        <a:rPr lang="en-US" sz="1000" kern="1400" dirty="0">
                          <a:solidFill>
                            <a:srgbClr val="212120"/>
                          </a:solidFill>
                          <a:effectLst/>
                          <a:latin typeface="+mn-lt"/>
                        </a:rPr>
                        <a:t>2020</a:t>
                      </a:r>
                    </a:p>
                  </a:txBody>
                  <a:tcPr marL="9525" marR="9525" marT="9525" marB="0" anchor="b"/>
                </a:tc>
                <a:tc>
                  <a:txBody>
                    <a:bodyPr/>
                    <a:lstStyle/>
                    <a:p>
                      <a:pPr algn="ctr" fontAlgn="ctr"/>
                      <a:r>
                        <a:rPr lang="en-US" sz="1000" b="0" i="0" u="none" strike="noStrike">
                          <a:solidFill>
                            <a:srgbClr val="000000"/>
                          </a:solidFill>
                          <a:effectLst/>
                          <a:latin typeface="+mn-lt"/>
                        </a:rPr>
                        <a:t>21.8%</a:t>
                      </a:r>
                    </a:p>
                  </a:txBody>
                  <a:tcPr marL="9525" marR="9525" marT="9525" marB="0" anchor="ctr"/>
                </a:tc>
                <a:tc>
                  <a:txBody>
                    <a:bodyPr/>
                    <a:lstStyle/>
                    <a:p>
                      <a:pPr algn="ctr" fontAlgn="ctr"/>
                      <a:r>
                        <a:rPr lang="en-US" sz="1000" b="0" i="0" u="none" strike="noStrike" dirty="0">
                          <a:solidFill>
                            <a:srgbClr val="000000"/>
                          </a:solidFill>
                          <a:effectLst/>
                          <a:latin typeface="+mj-lt"/>
                        </a:rPr>
                        <a:t>16.4%</a:t>
                      </a:r>
                    </a:p>
                  </a:txBody>
                  <a:tcPr marL="9525" marR="9525" marT="9525" marB="0" anchor="ctr"/>
                </a:tc>
                <a:tc>
                  <a:txBody>
                    <a:bodyPr/>
                    <a:lstStyle/>
                    <a:p>
                      <a:pPr algn="ctr" fontAlgn="ctr"/>
                      <a:r>
                        <a:rPr lang="en-US" sz="1000" b="0" i="0" u="none" strike="noStrike">
                          <a:solidFill>
                            <a:srgbClr val="000000"/>
                          </a:solidFill>
                          <a:effectLst/>
                          <a:latin typeface="+mn-lt"/>
                        </a:rPr>
                        <a:t>18.4%</a:t>
                      </a:r>
                    </a:p>
                  </a:txBody>
                  <a:tcPr marL="9525" marR="9525" marT="9525" marB="0" anchor="ctr"/>
                </a:tc>
                <a:extLst>
                  <a:ext uri="{0D108BD9-81ED-4DB2-BD59-A6C34878D82A}">
                    <a16:rowId xmlns:a16="http://schemas.microsoft.com/office/drawing/2014/main" val="1872896117"/>
                  </a:ext>
                </a:extLst>
              </a:tr>
              <a:tr h="78954">
                <a:tc>
                  <a:txBody>
                    <a:bodyPr/>
                    <a:lstStyle/>
                    <a:p>
                      <a:pPr marR="0" indent="0" algn="ctr" rtl="0">
                        <a:spcBef>
                          <a:spcPts val="0"/>
                        </a:spcBef>
                        <a:spcAft>
                          <a:spcPts val="0"/>
                        </a:spcAft>
                      </a:pPr>
                      <a:r>
                        <a:rPr lang="en-US" sz="1000" kern="1400" dirty="0">
                          <a:solidFill>
                            <a:srgbClr val="212120"/>
                          </a:solidFill>
                          <a:effectLst/>
                          <a:latin typeface="+mn-lt"/>
                        </a:rPr>
                        <a:t>2021</a:t>
                      </a:r>
                    </a:p>
                    <a:p>
                      <a:pPr marR="0" indent="0" algn="ctr" rtl="0">
                        <a:spcBef>
                          <a:spcPts val="0"/>
                        </a:spcBef>
                        <a:spcAft>
                          <a:spcPts val="0"/>
                        </a:spcAft>
                      </a:pPr>
                      <a:r>
                        <a:rPr lang="en-US" sz="1000" kern="1400" dirty="0">
                          <a:solidFill>
                            <a:srgbClr val="212120"/>
                          </a:solidFill>
                          <a:effectLst/>
                          <a:latin typeface="+mn-lt"/>
                        </a:rPr>
                        <a:t> Jan-Mar</a:t>
                      </a:r>
                    </a:p>
                  </a:txBody>
                  <a:tcPr marL="9525" marR="9525" marT="9525" marB="0" anchor="b"/>
                </a:tc>
                <a:tc>
                  <a:txBody>
                    <a:bodyPr/>
                    <a:lstStyle/>
                    <a:p>
                      <a:pPr algn="ctr" fontAlgn="ctr"/>
                      <a:r>
                        <a:rPr lang="en-US" sz="1000" b="0" i="0" u="none" strike="noStrike" dirty="0">
                          <a:solidFill>
                            <a:srgbClr val="000000"/>
                          </a:solidFill>
                          <a:effectLst/>
                          <a:latin typeface="+mn-lt"/>
                        </a:rPr>
                        <a:t>11.0%</a:t>
                      </a:r>
                    </a:p>
                  </a:txBody>
                  <a:tcPr marL="9525" marR="9525" marT="9525" marB="0" anchor="ctr"/>
                </a:tc>
                <a:tc>
                  <a:txBody>
                    <a:bodyPr/>
                    <a:lstStyle/>
                    <a:p>
                      <a:pPr algn="ctr" fontAlgn="ctr"/>
                      <a:r>
                        <a:rPr lang="en-US" sz="1000" b="0" i="0" u="none" strike="noStrike" dirty="0">
                          <a:solidFill>
                            <a:srgbClr val="000000"/>
                          </a:solidFill>
                          <a:effectLst/>
                          <a:latin typeface="+mj-lt"/>
                        </a:rPr>
                        <a:t>7.9%</a:t>
                      </a:r>
                    </a:p>
                  </a:txBody>
                  <a:tcPr marL="9525" marR="9525" marT="9525" marB="0" anchor="ctr"/>
                </a:tc>
                <a:tc>
                  <a:txBody>
                    <a:bodyPr/>
                    <a:lstStyle/>
                    <a:p>
                      <a:pPr algn="ctr" fontAlgn="ctr"/>
                      <a:r>
                        <a:rPr lang="en-US" sz="1000" b="0" i="0" u="none" strike="noStrike" dirty="0">
                          <a:solidFill>
                            <a:srgbClr val="000000"/>
                          </a:solidFill>
                          <a:effectLst/>
                          <a:latin typeface="+mn-lt"/>
                        </a:rPr>
                        <a:t>6.2%</a:t>
                      </a:r>
                    </a:p>
                  </a:txBody>
                  <a:tcPr marL="9525" marR="9525" marT="9525" marB="0" anchor="ctr"/>
                </a:tc>
                <a:extLst>
                  <a:ext uri="{0D108BD9-81ED-4DB2-BD59-A6C34878D82A}">
                    <a16:rowId xmlns:a16="http://schemas.microsoft.com/office/drawing/2014/main" val="2720458657"/>
                  </a:ext>
                </a:extLst>
              </a:tr>
            </a:tbl>
          </a:graphicData>
        </a:graphic>
      </p:graphicFrame>
      <p:sp>
        <p:nvSpPr>
          <p:cNvPr id="12" name="Rectangle 11">
            <a:extLst>
              <a:ext uri="{FF2B5EF4-FFF2-40B4-BE49-F238E27FC236}">
                <a16:creationId xmlns:a16="http://schemas.microsoft.com/office/drawing/2014/main" id="{2AAEE386-0C55-4CD0-AE19-CE028BEFEB73}"/>
              </a:ext>
            </a:extLst>
          </p:cNvPr>
          <p:cNvSpPr/>
          <p:nvPr/>
        </p:nvSpPr>
        <p:spPr>
          <a:xfrm>
            <a:off x="170576" y="5924318"/>
            <a:ext cx="4884719" cy="707886"/>
          </a:xfrm>
          <a:prstGeom prst="rect">
            <a:avLst/>
          </a:prstGeom>
        </p:spPr>
        <p:txBody>
          <a:bodyPr wrap="square">
            <a:spAutoFit/>
          </a:bodyPr>
          <a:lstStyle/>
          <a:p>
            <a:r>
              <a:rPr lang="en-US" sz="1000" dirty="0"/>
              <a:t>Note:  The performance results of the </a:t>
            </a:r>
            <a:r>
              <a:rPr lang="en-US" sz="1000" dirty="0" err="1"/>
              <a:t>TrueAlpha</a:t>
            </a:r>
            <a:r>
              <a:rPr lang="en-US" sz="1000" dirty="0"/>
              <a:t> ESG strategy shown on this slide are HYPOTHETICAL based on modeled results and are gross before investment management fees.  See Disclosures for more information. </a:t>
            </a:r>
          </a:p>
          <a:p>
            <a:r>
              <a:rPr lang="en-US" sz="1000" dirty="0"/>
              <a:t>Data Source: FactSet, Refinitiv (Thomson Reuters), </a:t>
            </a:r>
            <a:r>
              <a:rPr lang="en-US" sz="1000" dirty="0" err="1"/>
              <a:t>Julex</a:t>
            </a:r>
            <a:r>
              <a:rPr lang="en-US" sz="1000" dirty="0"/>
              <a:t> Capital Management.</a:t>
            </a:r>
          </a:p>
        </p:txBody>
      </p:sp>
      <p:graphicFrame>
        <p:nvGraphicFramePr>
          <p:cNvPr id="6" name="Chart 5">
            <a:extLst>
              <a:ext uri="{FF2B5EF4-FFF2-40B4-BE49-F238E27FC236}">
                <a16:creationId xmlns:a16="http://schemas.microsoft.com/office/drawing/2014/main" id="{55C204BC-BAC5-4778-8EB9-40A00060785A}"/>
              </a:ext>
            </a:extLst>
          </p:cNvPr>
          <p:cNvGraphicFramePr/>
          <p:nvPr>
            <p:extLst>
              <p:ext uri="{D42A27DB-BD31-4B8C-83A1-F6EECF244321}">
                <p14:modId xmlns:p14="http://schemas.microsoft.com/office/powerpoint/2010/main" val="2452076609"/>
              </p:ext>
            </p:extLst>
          </p:nvPr>
        </p:nvGraphicFramePr>
        <p:xfrm>
          <a:off x="170576" y="2919720"/>
          <a:ext cx="4902895" cy="2786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698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BF45C7-74AA-48D5-8DE9-1679BC471A2E}"/>
              </a:ext>
            </a:extLst>
          </p:cNvPr>
          <p:cNvSpPr>
            <a:spLocks noGrp="1"/>
          </p:cNvSpPr>
          <p:nvPr>
            <p:ph type="body" sz="quarter" idx="13"/>
          </p:nvPr>
        </p:nvSpPr>
        <p:spPr>
          <a:xfrm>
            <a:off x="-10212" y="0"/>
            <a:ext cx="9078012" cy="762000"/>
          </a:xfrm>
        </p:spPr>
        <p:txBody>
          <a:bodyPr>
            <a:normAutofit fontScale="92500"/>
          </a:bodyPr>
          <a:lstStyle/>
          <a:p>
            <a:r>
              <a:rPr lang="en-US" sz="2200" dirty="0">
                <a:solidFill>
                  <a:srgbClr val="005B99"/>
                </a:solidFill>
              </a:rPr>
              <a:t>Appendix:</a:t>
            </a:r>
          </a:p>
          <a:p>
            <a:r>
              <a:rPr lang="en-US" sz="2200" dirty="0" err="1">
                <a:solidFill>
                  <a:srgbClr val="005B99"/>
                </a:solidFill>
              </a:rPr>
              <a:t>TrueAlpha</a:t>
            </a:r>
            <a:r>
              <a:rPr lang="en-US" sz="2200" baseline="30000" dirty="0" err="1">
                <a:solidFill>
                  <a:srgbClr val="005B99"/>
                </a:solidFill>
              </a:rPr>
              <a:t>TM</a:t>
            </a:r>
            <a:r>
              <a:rPr lang="en-US" sz="2200" baseline="30000" dirty="0">
                <a:solidFill>
                  <a:srgbClr val="005B99"/>
                </a:solidFill>
              </a:rPr>
              <a:t>  </a:t>
            </a:r>
            <a:r>
              <a:rPr lang="en-US" sz="2200" dirty="0">
                <a:solidFill>
                  <a:srgbClr val="005B99"/>
                </a:solidFill>
              </a:rPr>
              <a:t> ESG Performance </a:t>
            </a:r>
          </a:p>
        </p:txBody>
      </p:sp>
      <p:sp>
        <p:nvSpPr>
          <p:cNvPr id="4" name="Slide Number Placeholder 3">
            <a:extLst>
              <a:ext uri="{FF2B5EF4-FFF2-40B4-BE49-F238E27FC236}">
                <a16:creationId xmlns:a16="http://schemas.microsoft.com/office/drawing/2014/main" id="{66DB7A5E-AFDC-432F-999B-0DC779CB7224}"/>
              </a:ext>
            </a:extLst>
          </p:cNvPr>
          <p:cNvSpPr>
            <a:spLocks noGrp="1"/>
          </p:cNvSpPr>
          <p:nvPr>
            <p:ph type="sldNum" sz="quarter" idx="18"/>
          </p:nvPr>
        </p:nvSpPr>
        <p:spPr/>
        <p:txBody>
          <a:bodyPr/>
          <a:lstStyle/>
          <a:p>
            <a:fld id="{256D3EEF-DE4E-429D-8EC4-DDC531AFF587}" type="slidenum">
              <a:rPr lang="en-US" smtClean="0"/>
              <a:pPr/>
              <a:t>12</a:t>
            </a:fld>
            <a:endParaRPr lang="en-US" dirty="0"/>
          </a:p>
        </p:txBody>
      </p:sp>
      <p:graphicFrame>
        <p:nvGraphicFramePr>
          <p:cNvPr id="6" name="Chart 5">
            <a:extLst>
              <a:ext uri="{FF2B5EF4-FFF2-40B4-BE49-F238E27FC236}">
                <a16:creationId xmlns:a16="http://schemas.microsoft.com/office/drawing/2014/main" id="{C4C1E1C2-EF89-4A2C-AB87-F0D86C6F452C}"/>
              </a:ext>
            </a:extLst>
          </p:cNvPr>
          <p:cNvGraphicFramePr/>
          <p:nvPr>
            <p:extLst>
              <p:ext uri="{D42A27DB-BD31-4B8C-83A1-F6EECF244321}">
                <p14:modId xmlns:p14="http://schemas.microsoft.com/office/powerpoint/2010/main" val="2201448282"/>
              </p:ext>
            </p:extLst>
          </p:nvPr>
        </p:nvGraphicFramePr>
        <p:xfrm>
          <a:off x="517191" y="983817"/>
          <a:ext cx="8245809"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078E7062-8847-4B03-9C23-AC479593B186}"/>
              </a:ext>
            </a:extLst>
          </p:cNvPr>
          <p:cNvGraphicFramePr>
            <a:graphicFrameLocks noGrp="1"/>
          </p:cNvGraphicFramePr>
          <p:nvPr>
            <p:extLst>
              <p:ext uri="{D42A27DB-BD31-4B8C-83A1-F6EECF244321}">
                <p14:modId xmlns:p14="http://schemas.microsoft.com/office/powerpoint/2010/main" val="1943318548"/>
              </p:ext>
            </p:extLst>
          </p:nvPr>
        </p:nvGraphicFramePr>
        <p:xfrm>
          <a:off x="533403" y="3899728"/>
          <a:ext cx="8196605" cy="1726836"/>
        </p:xfrm>
        <a:graphic>
          <a:graphicData uri="http://schemas.openxmlformats.org/drawingml/2006/table">
            <a:tbl>
              <a:tblPr firstRow="1" bandRow="1">
                <a:tableStyleId>{1E171933-4619-4E11-9A3F-F7608DF75F80}</a:tableStyleId>
              </a:tblPr>
              <a:tblGrid>
                <a:gridCol w="1639321">
                  <a:extLst>
                    <a:ext uri="{9D8B030D-6E8A-4147-A177-3AD203B41FA5}">
                      <a16:colId xmlns:a16="http://schemas.microsoft.com/office/drawing/2014/main" val="2354567496"/>
                    </a:ext>
                  </a:extLst>
                </a:gridCol>
                <a:gridCol w="1639321">
                  <a:extLst>
                    <a:ext uri="{9D8B030D-6E8A-4147-A177-3AD203B41FA5}">
                      <a16:colId xmlns:a16="http://schemas.microsoft.com/office/drawing/2014/main" val="3997701958"/>
                    </a:ext>
                  </a:extLst>
                </a:gridCol>
                <a:gridCol w="1639321">
                  <a:extLst>
                    <a:ext uri="{9D8B030D-6E8A-4147-A177-3AD203B41FA5}">
                      <a16:colId xmlns:a16="http://schemas.microsoft.com/office/drawing/2014/main" val="4276072434"/>
                    </a:ext>
                  </a:extLst>
                </a:gridCol>
                <a:gridCol w="1639321">
                  <a:extLst>
                    <a:ext uri="{9D8B030D-6E8A-4147-A177-3AD203B41FA5}">
                      <a16:colId xmlns:a16="http://schemas.microsoft.com/office/drawing/2014/main" val="1958087951"/>
                    </a:ext>
                  </a:extLst>
                </a:gridCol>
                <a:gridCol w="1639321">
                  <a:extLst>
                    <a:ext uri="{9D8B030D-6E8A-4147-A177-3AD203B41FA5}">
                      <a16:colId xmlns:a16="http://schemas.microsoft.com/office/drawing/2014/main" val="1342993499"/>
                    </a:ext>
                  </a:extLst>
                </a:gridCol>
              </a:tblGrid>
              <a:tr h="683390">
                <a:tc>
                  <a:txBody>
                    <a:bodyPr/>
                    <a:lstStyle/>
                    <a:p>
                      <a:r>
                        <a:rPr lang="en-US" sz="1100" dirty="0"/>
                        <a:t>Oct. 2017 – </a:t>
                      </a:r>
                    </a:p>
                    <a:p>
                      <a:r>
                        <a:rPr lang="en-US" sz="1100" dirty="0"/>
                        <a:t>March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 </a:t>
                      </a:r>
                      <a:r>
                        <a:rPr lang="en-US" sz="1100" dirty="0" err="1"/>
                        <a:t>TrueAlpha</a:t>
                      </a:r>
                      <a:r>
                        <a:rPr lang="en-US" sz="1100" dirty="0">
                          <a:latin typeface="Garamond" panose="02020404030301010803" pitchFamily="18" charset="0"/>
                        </a:rPr>
                        <a:t>™</a:t>
                      </a:r>
                      <a:r>
                        <a:rPr lang="en-US" sz="1100" dirty="0"/>
                        <a:t>  </a:t>
                      </a:r>
                    </a:p>
                    <a:p>
                      <a:pPr algn="ctr"/>
                      <a:r>
                        <a:rPr lang="en-US" sz="1100" dirty="0"/>
                        <a:t>ESG</a:t>
                      </a:r>
                    </a:p>
                    <a:p>
                      <a:pPr algn="ctr"/>
                      <a:r>
                        <a:rPr lang="en-US" sz="1100" dirty="0"/>
                        <a:t>(Gross)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err="1"/>
                        <a:t>TrueAlpha</a:t>
                      </a:r>
                      <a:r>
                        <a:rPr lang="en-US" sz="1100" dirty="0">
                          <a:latin typeface="Garamond" panose="02020404030301010803" pitchFamily="18" charset="0"/>
                        </a:rPr>
                        <a:t>™</a:t>
                      </a:r>
                      <a:r>
                        <a:rPr lang="en-US" sz="1100" dirty="0"/>
                        <a:t>  </a:t>
                      </a:r>
                    </a:p>
                    <a:p>
                      <a:pPr algn="ctr"/>
                      <a:r>
                        <a:rPr lang="en-US" sz="1100" dirty="0"/>
                        <a:t>ESG</a:t>
                      </a:r>
                    </a:p>
                    <a:p>
                      <a:pPr algn="ctr"/>
                      <a:r>
                        <a:rPr lang="en-US" sz="1100" dirty="0"/>
                        <a:t>(Net)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Refinitiv/S-Network US Large Cap ESG Best Practices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Back Test Performance Under New Portfolio 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994380"/>
                  </a:ext>
                </a:extLst>
              </a:tr>
              <a:tr h="340391">
                <a:tc>
                  <a:txBody>
                    <a:bodyPr/>
                    <a:lstStyle/>
                    <a:p>
                      <a:r>
                        <a:rPr lang="en-US" sz="1100" b="1" dirty="0"/>
                        <a:t>Annualized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15.19%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14.62%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22.64%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3694690"/>
                  </a:ext>
                </a:extLst>
              </a:tr>
              <a:tr h="362664">
                <a:tc>
                  <a:txBody>
                    <a:bodyPr/>
                    <a:lstStyle/>
                    <a:p>
                      <a:r>
                        <a:rPr lang="en-US" sz="1100" b="1" dirty="0"/>
                        <a:t>Standard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19.19%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19.36%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417095"/>
                  </a:ext>
                </a:extLst>
              </a:tr>
              <a:tr h="340391">
                <a:tc>
                  <a:txBody>
                    <a:bodyPr/>
                    <a:lstStyle/>
                    <a:p>
                      <a:r>
                        <a:rPr lang="en-US" sz="1100" b="1" dirty="0"/>
                        <a:t>Sharpe Ratio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0.73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293511"/>
                  </a:ext>
                </a:extLst>
              </a:tr>
            </a:tbl>
          </a:graphicData>
        </a:graphic>
      </p:graphicFrame>
      <p:sp>
        <p:nvSpPr>
          <p:cNvPr id="16" name="TextBox 15">
            <a:extLst>
              <a:ext uri="{FF2B5EF4-FFF2-40B4-BE49-F238E27FC236}">
                <a16:creationId xmlns:a16="http://schemas.microsoft.com/office/drawing/2014/main" id="{7D4A54FC-59FA-41BB-8606-947DD2FE2CE7}"/>
              </a:ext>
            </a:extLst>
          </p:cNvPr>
          <p:cNvSpPr txBox="1"/>
          <p:nvPr/>
        </p:nvSpPr>
        <p:spPr>
          <a:xfrm>
            <a:off x="541792" y="5723075"/>
            <a:ext cx="8196606" cy="646331"/>
          </a:xfrm>
          <a:prstGeom prst="rect">
            <a:avLst/>
          </a:prstGeom>
          <a:noFill/>
        </p:spPr>
        <p:txBody>
          <a:bodyPr wrap="square" rtlCol="0">
            <a:spAutoFit/>
          </a:bodyPr>
          <a:lstStyle/>
          <a:p>
            <a:pPr marL="171450" indent="-171450">
              <a:buFont typeface="Arial" panose="020B0604020202020204" pitchFamily="34" charset="0"/>
              <a:buChar char="•"/>
            </a:pPr>
            <a:r>
              <a:rPr lang="en-US" sz="900" dirty="0"/>
              <a:t>As of March 31, 2021. Inception date: October 1, 2017. </a:t>
            </a:r>
          </a:p>
          <a:p>
            <a:pPr marL="171450" indent="-171450">
              <a:buFont typeface="Arial" panose="020B0604020202020204" pitchFamily="34" charset="0"/>
              <a:buChar char="•"/>
            </a:pPr>
            <a:r>
              <a:rPr lang="en-US" sz="900" dirty="0"/>
              <a:t>Past performance is not an indication of future returns. These are unaudited gross returns. Net Return is the gross return deducted by 0.5% annually.</a:t>
            </a:r>
          </a:p>
          <a:p>
            <a:pPr marL="171450" indent="-171450">
              <a:buFont typeface="Arial" panose="020B0604020202020204" pitchFamily="34" charset="0"/>
              <a:buChar char="•"/>
            </a:pPr>
            <a:r>
              <a:rPr lang="en-US" sz="900" b="1" dirty="0"/>
              <a:t>Starting on  June 1, 2021, the portfolio construction will change from a cap-weighted portfolio with 25-40 stocks to an equally-weighted portfolio with 25 stocks.  </a:t>
            </a:r>
          </a:p>
          <a:p>
            <a:pPr marL="171450" indent="-171450">
              <a:buFont typeface="Arial" panose="020B0604020202020204" pitchFamily="34" charset="0"/>
              <a:buChar char="•"/>
            </a:pPr>
            <a:r>
              <a:rPr lang="en-US" sz="900" dirty="0"/>
              <a:t>Data Source: Bloomberg, Yahoo, Julex Capital Management</a:t>
            </a:r>
          </a:p>
        </p:txBody>
      </p:sp>
    </p:spTree>
    <p:extLst>
      <p:ext uri="{BB962C8B-B14F-4D97-AF65-F5344CB8AC3E}">
        <p14:creationId xmlns:p14="http://schemas.microsoft.com/office/powerpoint/2010/main" val="502373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74515-89A0-49B0-BC89-32A23BCEDAFA}"/>
              </a:ext>
            </a:extLst>
          </p:cNvPr>
          <p:cNvSpPr>
            <a:spLocks noGrp="1"/>
          </p:cNvSpPr>
          <p:nvPr>
            <p:ph type="body" sz="quarter" idx="13"/>
          </p:nvPr>
        </p:nvSpPr>
        <p:spPr/>
        <p:txBody>
          <a:bodyPr>
            <a:noAutofit/>
          </a:bodyPr>
          <a:lstStyle/>
          <a:p>
            <a:r>
              <a:rPr lang="en-US" sz="2000" dirty="0">
                <a:solidFill>
                  <a:srgbClr val="005B99"/>
                </a:solidFill>
              </a:rPr>
              <a:t> </a:t>
            </a:r>
          </a:p>
          <a:p>
            <a:r>
              <a:rPr lang="en-US" sz="2000" dirty="0">
                <a:solidFill>
                  <a:srgbClr val="005B99"/>
                </a:solidFill>
              </a:rPr>
              <a:t>Appendix:</a:t>
            </a:r>
          </a:p>
          <a:p>
            <a:r>
              <a:rPr lang="en-US" sz="2000" dirty="0">
                <a:solidFill>
                  <a:srgbClr val="005B99"/>
                </a:solidFill>
              </a:rPr>
              <a:t>Current Model vs. Original Model – Back Test Performance</a:t>
            </a:r>
          </a:p>
        </p:txBody>
      </p:sp>
      <p:sp>
        <p:nvSpPr>
          <p:cNvPr id="4" name="Slide Number Placeholder 3">
            <a:extLst>
              <a:ext uri="{FF2B5EF4-FFF2-40B4-BE49-F238E27FC236}">
                <a16:creationId xmlns:a16="http://schemas.microsoft.com/office/drawing/2014/main" id="{7BC4CA5D-2345-4B4F-BF93-E31D12377A61}"/>
              </a:ext>
            </a:extLst>
          </p:cNvPr>
          <p:cNvSpPr>
            <a:spLocks noGrp="1"/>
          </p:cNvSpPr>
          <p:nvPr>
            <p:ph type="sldNum" sz="quarter" idx="18"/>
          </p:nvPr>
        </p:nvSpPr>
        <p:spPr/>
        <p:txBody>
          <a:bodyPr/>
          <a:lstStyle/>
          <a:p>
            <a:fld id="{256D3EEF-DE4E-429D-8EC4-DDC531AFF587}" type="slidenum">
              <a:rPr lang="en-US" smtClean="0"/>
              <a:pPr/>
              <a:t>13</a:t>
            </a:fld>
            <a:endParaRPr lang="en-US" dirty="0"/>
          </a:p>
        </p:txBody>
      </p:sp>
      <p:graphicFrame>
        <p:nvGraphicFramePr>
          <p:cNvPr id="7" name="Table 6">
            <a:extLst>
              <a:ext uri="{FF2B5EF4-FFF2-40B4-BE49-F238E27FC236}">
                <a16:creationId xmlns:a16="http://schemas.microsoft.com/office/drawing/2014/main" id="{1B4FE0B3-8AE2-458D-B0A4-6D61CC8F1D6E}"/>
              </a:ext>
            </a:extLst>
          </p:cNvPr>
          <p:cNvGraphicFramePr>
            <a:graphicFrameLocks noGrp="1"/>
          </p:cNvGraphicFramePr>
          <p:nvPr>
            <p:extLst>
              <p:ext uri="{D42A27DB-BD31-4B8C-83A1-F6EECF244321}">
                <p14:modId xmlns:p14="http://schemas.microsoft.com/office/powerpoint/2010/main" val="2123461550"/>
              </p:ext>
            </p:extLst>
          </p:nvPr>
        </p:nvGraphicFramePr>
        <p:xfrm>
          <a:off x="260406" y="1550656"/>
          <a:ext cx="4921195" cy="1660530"/>
        </p:xfrm>
        <a:graphic>
          <a:graphicData uri="http://schemas.openxmlformats.org/drawingml/2006/table">
            <a:tbl>
              <a:tblPr firstRow="1">
                <a:tableStyleId>{1E171933-4619-4E11-9A3F-F7608DF75F80}</a:tableStyleId>
              </a:tblPr>
              <a:tblGrid>
                <a:gridCol w="1798791">
                  <a:extLst>
                    <a:ext uri="{9D8B030D-6E8A-4147-A177-3AD203B41FA5}">
                      <a16:colId xmlns:a16="http://schemas.microsoft.com/office/drawing/2014/main" val="20000"/>
                    </a:ext>
                  </a:extLst>
                </a:gridCol>
                <a:gridCol w="1053243">
                  <a:extLst>
                    <a:ext uri="{9D8B030D-6E8A-4147-A177-3AD203B41FA5}">
                      <a16:colId xmlns:a16="http://schemas.microsoft.com/office/drawing/2014/main" val="20001"/>
                    </a:ext>
                  </a:extLst>
                </a:gridCol>
                <a:gridCol w="926160">
                  <a:extLst>
                    <a:ext uri="{9D8B030D-6E8A-4147-A177-3AD203B41FA5}">
                      <a16:colId xmlns:a16="http://schemas.microsoft.com/office/drawing/2014/main" val="20002"/>
                    </a:ext>
                  </a:extLst>
                </a:gridCol>
                <a:gridCol w="1143001">
                  <a:extLst>
                    <a:ext uri="{9D8B030D-6E8A-4147-A177-3AD203B41FA5}">
                      <a16:colId xmlns:a16="http://schemas.microsoft.com/office/drawing/2014/main" val="3320621704"/>
                    </a:ext>
                  </a:extLst>
                </a:gridCol>
              </a:tblGrid>
              <a:tr h="513924">
                <a:tc>
                  <a:txBody>
                    <a:bodyPr/>
                    <a:lstStyle/>
                    <a:p>
                      <a:pPr marR="0" indent="0" algn="ctr" rtl="0">
                        <a:spcBef>
                          <a:spcPts val="0"/>
                        </a:spcBef>
                        <a:spcAft>
                          <a:spcPts val="0"/>
                        </a:spcAft>
                      </a:pPr>
                      <a:r>
                        <a:rPr lang="en-US" sz="1000" kern="1400" dirty="0">
                          <a:effectLst/>
                        </a:rPr>
                        <a:t>Jan.</a:t>
                      </a:r>
                      <a:r>
                        <a:rPr lang="en-US" sz="1000" kern="1400" baseline="0" dirty="0">
                          <a:effectLst/>
                        </a:rPr>
                        <a:t> 2008-March  2021</a:t>
                      </a:r>
                      <a:endParaRPr lang="en-US" sz="1000" b="1" kern="1400" dirty="0">
                        <a:solidFill>
                          <a:srgbClr val="212120"/>
                        </a:solidFill>
                        <a:effectLst/>
                        <a:latin typeface="+mj-lt"/>
                      </a:endParaRPr>
                    </a:p>
                  </a:txBody>
                  <a:tcPr marL="68580" marR="68580" marT="0" marB="0" anchor="b">
                    <a:solidFill>
                      <a:srgbClr val="005B99"/>
                    </a:solidFill>
                  </a:tcPr>
                </a:tc>
                <a:tc>
                  <a:txBody>
                    <a:bodyPr/>
                    <a:lstStyle/>
                    <a:p>
                      <a:pPr marR="0" indent="0" algn="ctr" rtl="0">
                        <a:spcBef>
                          <a:spcPts val="0"/>
                        </a:spcBef>
                        <a:spcAft>
                          <a:spcPts val="0"/>
                        </a:spcAft>
                      </a:pPr>
                      <a:r>
                        <a:rPr kumimoji="0" lang="en-US" sz="1000" kern="1400" baseline="0" dirty="0">
                          <a:effectLst/>
                        </a:rPr>
                        <a:t>Current </a:t>
                      </a:r>
                    </a:p>
                    <a:p>
                      <a:pPr marR="0" indent="0" algn="ctr" rtl="0">
                        <a:spcBef>
                          <a:spcPts val="0"/>
                        </a:spcBef>
                        <a:spcAft>
                          <a:spcPts val="0"/>
                        </a:spcAft>
                      </a:pPr>
                      <a:r>
                        <a:rPr kumimoji="0" lang="en-US" sz="1000" kern="1400" baseline="0" dirty="0">
                          <a:effectLst/>
                        </a:rPr>
                        <a:t>Model</a:t>
                      </a:r>
                    </a:p>
                  </a:txBody>
                  <a:tcPr marL="68580" marR="68580" marT="0" marB="0" anchor="b">
                    <a:solidFill>
                      <a:srgbClr val="005B99"/>
                    </a:solidFill>
                  </a:tcPr>
                </a:tc>
                <a:tc>
                  <a:txBody>
                    <a:bodyPr/>
                    <a:lstStyle/>
                    <a:p>
                      <a:pPr marR="0" indent="0" algn="ctr" rtl="0">
                        <a:spcBef>
                          <a:spcPts val="0"/>
                        </a:spcBef>
                        <a:spcAft>
                          <a:spcPts val="0"/>
                        </a:spcAft>
                      </a:pPr>
                      <a:r>
                        <a:rPr lang="en-US" sz="1000" kern="1400" dirty="0">
                          <a:effectLst/>
                        </a:rPr>
                        <a:t> Original </a:t>
                      </a:r>
                    </a:p>
                    <a:p>
                      <a:pPr marR="0" indent="0" algn="ctr" rtl="0">
                        <a:spcBef>
                          <a:spcPts val="0"/>
                        </a:spcBef>
                        <a:spcAft>
                          <a:spcPts val="0"/>
                        </a:spcAft>
                      </a:pPr>
                      <a:r>
                        <a:rPr lang="en-US" sz="1000" kern="1400" dirty="0">
                          <a:effectLst/>
                        </a:rPr>
                        <a:t>Model</a:t>
                      </a:r>
                      <a:endParaRPr lang="en-US" sz="1000" b="1" kern="1400" dirty="0">
                        <a:solidFill>
                          <a:srgbClr val="212120"/>
                        </a:solidFill>
                        <a:effectLst/>
                        <a:latin typeface="+mj-lt"/>
                      </a:endParaRPr>
                    </a:p>
                  </a:txBody>
                  <a:tcPr marL="9144" marR="9144" marT="0" marB="0" anchor="b">
                    <a:solidFill>
                      <a:srgbClr val="005B99"/>
                    </a:solidFill>
                  </a:tcPr>
                </a:tc>
                <a:tc>
                  <a:txBody>
                    <a:bodyPr/>
                    <a:lstStyle/>
                    <a:p>
                      <a:pPr marR="0" indent="0" algn="ctr" rtl="0">
                        <a:spcBef>
                          <a:spcPts val="0"/>
                        </a:spcBef>
                        <a:spcAft>
                          <a:spcPts val="0"/>
                        </a:spcAft>
                      </a:pPr>
                      <a:r>
                        <a:rPr lang="en-US" sz="1000" kern="1400" dirty="0">
                          <a:solidFill>
                            <a:schemeClr val="bg1"/>
                          </a:solidFill>
                          <a:effectLst/>
                        </a:rPr>
                        <a:t>Refinitiv/S-Network US Large Cap ESG Best Practices Index</a:t>
                      </a:r>
                      <a:endParaRPr lang="en-US" sz="1000" kern="1400" dirty="0">
                        <a:solidFill>
                          <a:schemeClr val="bg1"/>
                        </a:solidFill>
                        <a:effectLst/>
                        <a:latin typeface="Times New Roman"/>
                      </a:endParaRPr>
                    </a:p>
                  </a:txBody>
                  <a:tcPr marL="9144" marR="9144" marT="0" marB="0" anchor="b">
                    <a:solidFill>
                      <a:srgbClr val="005B99"/>
                    </a:solidFill>
                  </a:tcPr>
                </a:tc>
                <a:extLst>
                  <a:ext uri="{0D108BD9-81ED-4DB2-BD59-A6C34878D82A}">
                    <a16:rowId xmlns:a16="http://schemas.microsoft.com/office/drawing/2014/main" val="10000"/>
                  </a:ext>
                </a:extLst>
              </a:tr>
              <a:tr h="203955">
                <a:tc>
                  <a:txBody>
                    <a:bodyPr/>
                    <a:lstStyle/>
                    <a:p>
                      <a:pPr marR="0" indent="0" algn="l" rtl="0">
                        <a:spcBef>
                          <a:spcPts val="0"/>
                        </a:spcBef>
                        <a:spcAft>
                          <a:spcPts val="0"/>
                        </a:spcAft>
                      </a:pPr>
                      <a:r>
                        <a:rPr lang="en-US" sz="1000" kern="1400" dirty="0">
                          <a:effectLst/>
                        </a:rPr>
                        <a:t>Annual Return</a:t>
                      </a:r>
                      <a:endParaRPr lang="en-US" sz="1000" b="0" kern="1400" dirty="0">
                        <a:solidFill>
                          <a:srgbClr val="212120"/>
                        </a:solidFill>
                        <a:effectLst/>
                        <a:latin typeface="+mj-lt"/>
                      </a:endParaRPr>
                    </a:p>
                  </a:txBody>
                  <a:tcPr marL="68580" marR="68580" marT="0" marB="0" anchor="ctr"/>
                </a:tc>
                <a:tc>
                  <a:txBody>
                    <a:bodyPr/>
                    <a:lstStyle/>
                    <a:p>
                      <a:pPr marR="0" indent="0" algn="ctr" rtl="0">
                        <a:spcBef>
                          <a:spcPts val="0"/>
                        </a:spcBef>
                        <a:spcAft>
                          <a:spcPts val="0"/>
                        </a:spcAft>
                      </a:pPr>
                      <a:r>
                        <a:rPr lang="en-US" sz="1000" kern="1400" dirty="0">
                          <a:effectLst/>
                        </a:rPr>
                        <a:t>17.4%</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12.9%</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10.4%</a:t>
                      </a:r>
                      <a:endParaRPr lang="en-US" sz="1000" kern="1400" dirty="0">
                        <a:solidFill>
                          <a:srgbClr val="212120"/>
                        </a:solidFill>
                        <a:effectLst/>
                        <a:latin typeface="Times New Roman"/>
                      </a:endParaRPr>
                    </a:p>
                  </a:txBody>
                  <a:tcPr marL="9525" marR="9525" marT="9525" marB="0" anchor="b"/>
                </a:tc>
                <a:extLst>
                  <a:ext uri="{0D108BD9-81ED-4DB2-BD59-A6C34878D82A}">
                    <a16:rowId xmlns:a16="http://schemas.microsoft.com/office/drawing/2014/main" val="10001"/>
                  </a:ext>
                </a:extLst>
              </a:tr>
              <a:tr h="188037">
                <a:tc>
                  <a:txBody>
                    <a:bodyPr/>
                    <a:lstStyle/>
                    <a:p>
                      <a:pPr marR="0" indent="0" algn="l" rtl="0">
                        <a:spcBef>
                          <a:spcPts val="0"/>
                        </a:spcBef>
                        <a:spcAft>
                          <a:spcPts val="0"/>
                        </a:spcAft>
                      </a:pPr>
                      <a:r>
                        <a:rPr lang="en-US" sz="1000" kern="1400" dirty="0">
                          <a:effectLst/>
                        </a:rPr>
                        <a:t>Standard </a:t>
                      </a:r>
                      <a:r>
                        <a:rPr lang="en-US" sz="1000" kern="1400" baseline="0" dirty="0">
                          <a:effectLst/>
                        </a:rPr>
                        <a:t> </a:t>
                      </a:r>
                      <a:r>
                        <a:rPr lang="en-US" sz="1000" kern="1400" dirty="0">
                          <a:effectLst/>
                        </a:rPr>
                        <a:t>Deviation</a:t>
                      </a:r>
                      <a:endParaRPr lang="en-US" sz="1000" b="0" kern="1400" dirty="0">
                        <a:solidFill>
                          <a:srgbClr val="212120"/>
                        </a:solidFill>
                        <a:effectLst/>
                        <a:latin typeface="+mj-lt"/>
                      </a:endParaRPr>
                    </a:p>
                  </a:txBody>
                  <a:tcPr marL="68580" marR="68580" marT="0" marB="0" anchor="ctr"/>
                </a:tc>
                <a:tc>
                  <a:txBody>
                    <a:bodyPr/>
                    <a:lstStyle/>
                    <a:p>
                      <a:pPr marR="0" indent="0" algn="ctr" rtl="0">
                        <a:spcBef>
                          <a:spcPts val="0"/>
                        </a:spcBef>
                        <a:spcAft>
                          <a:spcPts val="0"/>
                        </a:spcAft>
                      </a:pPr>
                      <a:r>
                        <a:rPr lang="en-US" sz="1000" kern="1400" dirty="0">
                          <a:effectLst/>
                        </a:rPr>
                        <a:t>18.3%</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16.6%</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16.7%</a:t>
                      </a:r>
                      <a:endParaRPr lang="en-US" sz="1000" kern="1400" dirty="0">
                        <a:solidFill>
                          <a:srgbClr val="212120"/>
                        </a:solidFill>
                        <a:effectLst/>
                        <a:latin typeface="Times New Roman"/>
                      </a:endParaRPr>
                    </a:p>
                  </a:txBody>
                  <a:tcPr marL="9525" marR="9525" marT="9525" marB="0" anchor="b"/>
                </a:tc>
                <a:extLst>
                  <a:ext uri="{0D108BD9-81ED-4DB2-BD59-A6C34878D82A}">
                    <a16:rowId xmlns:a16="http://schemas.microsoft.com/office/drawing/2014/main" val="10002"/>
                  </a:ext>
                </a:extLst>
              </a:tr>
              <a:tr h="346704">
                <a:tc>
                  <a:txBody>
                    <a:bodyPr/>
                    <a:lstStyle/>
                    <a:p>
                      <a:pPr marR="0" indent="0" algn="l" rtl="0">
                        <a:spcBef>
                          <a:spcPts val="0"/>
                        </a:spcBef>
                        <a:spcAft>
                          <a:spcPts val="0"/>
                        </a:spcAft>
                      </a:pPr>
                      <a:r>
                        <a:rPr lang="en-US" sz="1000" kern="1400" dirty="0">
                          <a:effectLst/>
                        </a:rPr>
                        <a:t>Sharpe</a:t>
                      </a:r>
                      <a:r>
                        <a:rPr lang="en-US" sz="1000" kern="1400" baseline="0" dirty="0">
                          <a:effectLst/>
                        </a:rPr>
                        <a:t> Ratio </a:t>
                      </a:r>
                    </a:p>
                    <a:p>
                      <a:pPr marR="0" indent="0" algn="l" rtl="0">
                        <a:spcBef>
                          <a:spcPts val="0"/>
                        </a:spcBef>
                        <a:spcAft>
                          <a:spcPts val="0"/>
                        </a:spcAft>
                      </a:pPr>
                      <a:r>
                        <a:rPr lang="en-US" sz="1000" kern="1400" baseline="0" dirty="0">
                          <a:effectLst/>
                        </a:rPr>
                        <a:t>(risk free rate = 0.6%)</a:t>
                      </a:r>
                      <a:endParaRPr lang="en-US" sz="1000" b="0" kern="1400" dirty="0">
                        <a:solidFill>
                          <a:srgbClr val="212120"/>
                        </a:solidFill>
                        <a:effectLst/>
                        <a:latin typeface="+mj-lt"/>
                      </a:endParaRPr>
                    </a:p>
                  </a:txBody>
                  <a:tcPr marL="68580" marR="68580" marT="0" marB="0" anchor="ctr"/>
                </a:tc>
                <a:tc>
                  <a:txBody>
                    <a:bodyPr/>
                    <a:lstStyle/>
                    <a:p>
                      <a:pPr marR="0" indent="0" algn="ctr" rtl="0">
                        <a:spcBef>
                          <a:spcPts val="0"/>
                        </a:spcBef>
                        <a:spcAft>
                          <a:spcPts val="0"/>
                        </a:spcAft>
                      </a:pPr>
                      <a:r>
                        <a:rPr lang="en-US" sz="1000" kern="1400" dirty="0">
                          <a:solidFill>
                            <a:srgbClr val="212120"/>
                          </a:solidFill>
                          <a:effectLst/>
                          <a:latin typeface="Times New Roman"/>
                        </a:rPr>
                        <a:t>0.92</a:t>
                      </a:r>
                    </a:p>
                  </a:txBody>
                  <a:tcPr marL="9525" marR="9525" marT="9525" marB="0" anchor="b"/>
                </a:tc>
                <a:tc>
                  <a:txBody>
                    <a:bodyPr/>
                    <a:lstStyle/>
                    <a:p>
                      <a:pPr marR="0" indent="0" algn="ctr" rtl="0">
                        <a:spcBef>
                          <a:spcPts val="0"/>
                        </a:spcBef>
                        <a:spcAft>
                          <a:spcPts val="0"/>
                        </a:spcAft>
                      </a:pPr>
                      <a:r>
                        <a:rPr lang="en-US" sz="1000" kern="1400" dirty="0">
                          <a:solidFill>
                            <a:srgbClr val="212120"/>
                          </a:solidFill>
                          <a:effectLst/>
                          <a:latin typeface="Times New Roman"/>
                        </a:rPr>
                        <a:t>0.74</a:t>
                      </a:r>
                    </a:p>
                  </a:txBody>
                  <a:tcPr marL="9525" marR="9525" marT="9525" marB="0" anchor="b"/>
                </a:tc>
                <a:tc>
                  <a:txBody>
                    <a:bodyPr/>
                    <a:lstStyle/>
                    <a:p>
                      <a:pPr marR="0" indent="0" algn="ctr" rtl="0">
                        <a:spcBef>
                          <a:spcPts val="0"/>
                        </a:spcBef>
                        <a:spcAft>
                          <a:spcPts val="0"/>
                        </a:spcAft>
                      </a:pPr>
                      <a:r>
                        <a:rPr lang="en-US" sz="1000" kern="1400" dirty="0">
                          <a:solidFill>
                            <a:srgbClr val="212120"/>
                          </a:solidFill>
                          <a:effectLst/>
                          <a:latin typeface="Times New Roman"/>
                        </a:rPr>
                        <a:t>0.59</a:t>
                      </a:r>
                    </a:p>
                  </a:txBody>
                  <a:tcPr marL="9525" marR="9525" marT="9525" marB="0" anchor="b"/>
                </a:tc>
                <a:extLst>
                  <a:ext uri="{0D108BD9-81ED-4DB2-BD59-A6C34878D82A}">
                    <a16:rowId xmlns:a16="http://schemas.microsoft.com/office/drawing/2014/main" val="10003"/>
                  </a:ext>
                </a:extLst>
              </a:tr>
              <a:tr h="203955">
                <a:tc>
                  <a:txBody>
                    <a:bodyPr/>
                    <a:lstStyle/>
                    <a:p>
                      <a:pPr marR="0" indent="0" algn="l" rtl="0">
                        <a:spcBef>
                          <a:spcPts val="0"/>
                        </a:spcBef>
                        <a:spcAft>
                          <a:spcPts val="0"/>
                        </a:spcAft>
                      </a:pPr>
                      <a:r>
                        <a:rPr lang="en-US" sz="1000" kern="1400" dirty="0">
                          <a:effectLst/>
                        </a:rPr>
                        <a:t>Maximu</a:t>
                      </a:r>
                      <a:r>
                        <a:rPr lang="en-US" sz="1000" kern="1400" baseline="0" dirty="0">
                          <a:effectLst/>
                        </a:rPr>
                        <a:t>m Drawdown</a:t>
                      </a:r>
                      <a:endParaRPr lang="en-US" sz="1000" b="0" kern="1400" dirty="0">
                        <a:solidFill>
                          <a:srgbClr val="212120"/>
                        </a:solidFill>
                        <a:effectLst/>
                        <a:latin typeface="+mj-lt"/>
                      </a:endParaRPr>
                    </a:p>
                  </a:txBody>
                  <a:tcPr marL="68580" marR="68580" marT="0" marB="0" anchor="ctr"/>
                </a:tc>
                <a:tc>
                  <a:txBody>
                    <a:bodyPr/>
                    <a:lstStyle/>
                    <a:p>
                      <a:pPr marR="0" indent="0" algn="ctr" rtl="0">
                        <a:spcBef>
                          <a:spcPts val="0"/>
                        </a:spcBef>
                        <a:spcAft>
                          <a:spcPts val="0"/>
                        </a:spcAft>
                      </a:pPr>
                      <a:r>
                        <a:rPr lang="en-US" sz="1000" kern="1400" dirty="0">
                          <a:effectLst/>
                        </a:rPr>
                        <a:t>-43.0%</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-41.9%</a:t>
                      </a:r>
                      <a:endParaRPr lang="en-US" sz="1000" kern="1400" dirty="0">
                        <a:solidFill>
                          <a:srgbClr val="212120"/>
                        </a:solidFill>
                        <a:effectLst/>
                        <a:latin typeface="Times New Roman"/>
                      </a:endParaRPr>
                    </a:p>
                  </a:txBody>
                  <a:tcPr marL="9525" marR="9525" marT="9525" marB="0" anchor="b"/>
                </a:tc>
                <a:tc>
                  <a:txBody>
                    <a:bodyPr/>
                    <a:lstStyle/>
                    <a:p>
                      <a:pPr marR="0" indent="0" algn="ctr" rtl="0">
                        <a:spcBef>
                          <a:spcPts val="0"/>
                        </a:spcBef>
                        <a:spcAft>
                          <a:spcPts val="0"/>
                        </a:spcAft>
                      </a:pPr>
                      <a:r>
                        <a:rPr lang="en-US" sz="1000" kern="1400" dirty="0">
                          <a:effectLst/>
                        </a:rPr>
                        <a:t>-45.3%</a:t>
                      </a:r>
                      <a:endParaRPr lang="en-US" sz="1000" kern="1400" dirty="0">
                        <a:solidFill>
                          <a:srgbClr val="212120"/>
                        </a:solidFill>
                        <a:effectLst/>
                        <a:latin typeface="Times New Roman"/>
                      </a:endParaRPr>
                    </a:p>
                  </a:txBody>
                  <a:tcPr marL="9525" marR="9525" marT="9525" marB="0" anchor="b"/>
                </a:tc>
                <a:extLst>
                  <a:ext uri="{0D108BD9-81ED-4DB2-BD59-A6C34878D82A}">
                    <a16:rowId xmlns:a16="http://schemas.microsoft.com/office/drawing/2014/main" val="10004"/>
                  </a:ext>
                </a:extLst>
              </a:tr>
              <a:tr h="203955">
                <a:tc>
                  <a:txBody>
                    <a:bodyPr/>
                    <a:lstStyle/>
                    <a:p>
                      <a:pPr marR="0" indent="0" algn="l" rtl="0">
                        <a:spcBef>
                          <a:spcPts val="0"/>
                        </a:spcBef>
                        <a:spcAft>
                          <a:spcPts val="0"/>
                        </a:spcAft>
                      </a:pPr>
                      <a:r>
                        <a:rPr lang="en-US" sz="1000" b="0" kern="1400" dirty="0">
                          <a:solidFill>
                            <a:srgbClr val="212120"/>
                          </a:solidFill>
                          <a:effectLst/>
                          <a:latin typeface="+mj-lt"/>
                        </a:rPr>
                        <a:t>Information Ratio</a:t>
                      </a:r>
                    </a:p>
                  </a:txBody>
                  <a:tcPr marL="68580" marR="68580" marT="0" marB="0" anchor="ctr"/>
                </a:tc>
                <a:tc>
                  <a:txBody>
                    <a:bodyPr/>
                    <a:lstStyle/>
                    <a:p>
                      <a:pPr marR="0" indent="0" algn="ctr" rtl="0">
                        <a:spcBef>
                          <a:spcPts val="0"/>
                        </a:spcBef>
                        <a:spcAft>
                          <a:spcPts val="0"/>
                        </a:spcAft>
                      </a:pPr>
                      <a:r>
                        <a:rPr kumimoji="0" lang="en-US" sz="1000" kern="1400" dirty="0">
                          <a:solidFill>
                            <a:schemeClr val="dk1"/>
                          </a:solidFill>
                          <a:effectLst/>
                          <a:latin typeface="+mn-lt"/>
                          <a:ea typeface="+mn-ea"/>
                          <a:cs typeface="+mn-cs"/>
                        </a:rPr>
                        <a:t>1.00</a:t>
                      </a:r>
                    </a:p>
                  </a:txBody>
                  <a:tcPr marL="9525" marR="9525" marT="9525" marB="0" anchor="b"/>
                </a:tc>
                <a:tc>
                  <a:txBody>
                    <a:bodyPr/>
                    <a:lstStyle/>
                    <a:p>
                      <a:pPr marR="0" indent="0" algn="ctr" rtl="0">
                        <a:spcBef>
                          <a:spcPts val="0"/>
                        </a:spcBef>
                        <a:spcAft>
                          <a:spcPts val="0"/>
                        </a:spcAft>
                      </a:pPr>
                      <a:r>
                        <a:rPr lang="en-US" sz="1000" kern="1400" dirty="0">
                          <a:solidFill>
                            <a:srgbClr val="212120"/>
                          </a:solidFill>
                          <a:effectLst/>
                          <a:latin typeface="Times New Roman"/>
                        </a:rPr>
                        <a:t>0.43</a:t>
                      </a:r>
                    </a:p>
                  </a:txBody>
                  <a:tcPr marL="9525" marR="9525" marT="9525" marB="0" anchor="b"/>
                </a:tc>
                <a:tc>
                  <a:txBody>
                    <a:bodyPr/>
                    <a:lstStyle/>
                    <a:p>
                      <a:pPr marL="0" marR="0" indent="0" algn="ctr" rtl="0" eaLnBrk="1" latinLnBrk="0" hangingPunct="1">
                        <a:spcBef>
                          <a:spcPts val="0"/>
                        </a:spcBef>
                        <a:spcAft>
                          <a:spcPts val="0"/>
                        </a:spcAft>
                      </a:pPr>
                      <a:endParaRPr kumimoji="0" lang="en-US" sz="1000" kern="14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583654746"/>
                  </a:ext>
                </a:extLst>
              </a:tr>
            </a:tbl>
          </a:graphicData>
        </a:graphic>
      </p:graphicFrame>
      <p:graphicFrame>
        <p:nvGraphicFramePr>
          <p:cNvPr id="10" name="Table 9">
            <a:extLst>
              <a:ext uri="{FF2B5EF4-FFF2-40B4-BE49-F238E27FC236}">
                <a16:creationId xmlns:a16="http://schemas.microsoft.com/office/drawing/2014/main" id="{F6890A14-8C8E-4217-A418-6C4E4255946A}"/>
              </a:ext>
            </a:extLst>
          </p:cNvPr>
          <p:cNvGraphicFramePr>
            <a:graphicFrameLocks noGrp="1"/>
          </p:cNvGraphicFramePr>
          <p:nvPr>
            <p:extLst>
              <p:ext uri="{D42A27DB-BD31-4B8C-83A1-F6EECF244321}">
                <p14:modId xmlns:p14="http://schemas.microsoft.com/office/powerpoint/2010/main" val="599903633"/>
              </p:ext>
            </p:extLst>
          </p:nvPr>
        </p:nvGraphicFramePr>
        <p:xfrm>
          <a:off x="5443058" y="1582208"/>
          <a:ext cx="3319942" cy="4755290"/>
        </p:xfrm>
        <a:graphic>
          <a:graphicData uri="http://schemas.openxmlformats.org/drawingml/2006/table">
            <a:tbl>
              <a:tblPr firstRow="1" bandRow="1">
                <a:tableStyleId>{ED083AE6-46FA-4A59-8FB0-9F97EB10719F}</a:tableStyleId>
              </a:tblPr>
              <a:tblGrid>
                <a:gridCol w="744279">
                  <a:extLst>
                    <a:ext uri="{9D8B030D-6E8A-4147-A177-3AD203B41FA5}">
                      <a16:colId xmlns:a16="http://schemas.microsoft.com/office/drawing/2014/main" val="20000"/>
                    </a:ext>
                  </a:extLst>
                </a:gridCol>
                <a:gridCol w="670663">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143000">
                  <a:extLst>
                    <a:ext uri="{9D8B030D-6E8A-4147-A177-3AD203B41FA5}">
                      <a16:colId xmlns:a16="http://schemas.microsoft.com/office/drawing/2014/main" val="1415270559"/>
                    </a:ext>
                  </a:extLst>
                </a:gridCol>
              </a:tblGrid>
              <a:tr h="506229">
                <a:tc>
                  <a:txBody>
                    <a:bodyPr/>
                    <a:lstStyle/>
                    <a:p>
                      <a:pPr marR="0" indent="0" algn="ctr" rtl="0">
                        <a:spcBef>
                          <a:spcPts val="0"/>
                        </a:spcBef>
                        <a:spcAft>
                          <a:spcPts val="0"/>
                        </a:spcAft>
                      </a:pPr>
                      <a:r>
                        <a:rPr lang="en-US" sz="1000" kern="1400" dirty="0">
                          <a:solidFill>
                            <a:schemeClr val="bg1"/>
                          </a:solidFill>
                          <a:effectLst/>
                        </a:rPr>
                        <a:t>Year</a:t>
                      </a:r>
                      <a:r>
                        <a:rPr lang="en-US" sz="1000" kern="1400" dirty="0">
                          <a:effectLst/>
                        </a:rPr>
                        <a:t> </a:t>
                      </a:r>
                      <a:endParaRPr lang="en-US" sz="1000" kern="1400" dirty="0">
                        <a:solidFill>
                          <a:srgbClr val="212120"/>
                        </a:solidFill>
                        <a:effectLst/>
                        <a:latin typeface="Times New Roman"/>
                      </a:endParaRPr>
                    </a:p>
                  </a:txBody>
                  <a:tcPr marL="9525" marR="9525" marT="9525" marB="0" anchor="b">
                    <a:solidFill>
                      <a:srgbClr val="005B99"/>
                    </a:solidFill>
                  </a:tcPr>
                </a:tc>
                <a:tc>
                  <a:txBody>
                    <a:bodyPr/>
                    <a:lstStyle/>
                    <a:p>
                      <a:pPr marR="0" indent="0" algn="ctr" rtl="0">
                        <a:spcBef>
                          <a:spcPts val="0"/>
                        </a:spcBef>
                        <a:spcAft>
                          <a:spcPts val="0"/>
                        </a:spcAft>
                      </a:pPr>
                      <a:r>
                        <a:rPr kumimoji="0" lang="en-US" sz="1000" kern="1400" baseline="0" dirty="0">
                          <a:solidFill>
                            <a:schemeClr val="bg1"/>
                          </a:solidFill>
                          <a:effectLst/>
                        </a:rPr>
                        <a:t>Current </a:t>
                      </a:r>
                    </a:p>
                    <a:p>
                      <a:pPr marR="0" indent="0" algn="ctr" rtl="0">
                        <a:spcBef>
                          <a:spcPts val="0"/>
                        </a:spcBef>
                        <a:spcAft>
                          <a:spcPts val="0"/>
                        </a:spcAft>
                      </a:pPr>
                      <a:r>
                        <a:rPr kumimoji="0" lang="en-US" sz="1000" kern="1400" baseline="0" dirty="0">
                          <a:solidFill>
                            <a:schemeClr val="bg1"/>
                          </a:solidFill>
                          <a:effectLst/>
                        </a:rPr>
                        <a:t>Model</a:t>
                      </a:r>
                    </a:p>
                  </a:txBody>
                  <a:tcPr marL="68580" marR="68580" marT="0" marB="0" anchor="b">
                    <a:solidFill>
                      <a:srgbClr val="005B99"/>
                    </a:solidFill>
                  </a:tcPr>
                </a:tc>
                <a:tc>
                  <a:txBody>
                    <a:bodyPr/>
                    <a:lstStyle/>
                    <a:p>
                      <a:pPr marR="0" indent="0" algn="ctr" rtl="0">
                        <a:spcBef>
                          <a:spcPts val="0"/>
                        </a:spcBef>
                        <a:spcAft>
                          <a:spcPts val="0"/>
                        </a:spcAft>
                      </a:pPr>
                      <a:r>
                        <a:rPr lang="en-US" sz="1000" kern="1400" dirty="0">
                          <a:solidFill>
                            <a:schemeClr val="bg1"/>
                          </a:solidFill>
                          <a:effectLst/>
                        </a:rPr>
                        <a:t> Original </a:t>
                      </a:r>
                    </a:p>
                    <a:p>
                      <a:pPr marR="0" indent="0" algn="ctr" rtl="0">
                        <a:spcBef>
                          <a:spcPts val="0"/>
                        </a:spcBef>
                        <a:spcAft>
                          <a:spcPts val="0"/>
                        </a:spcAft>
                      </a:pPr>
                      <a:r>
                        <a:rPr lang="en-US" sz="1000" kern="1400" dirty="0">
                          <a:solidFill>
                            <a:schemeClr val="bg1"/>
                          </a:solidFill>
                          <a:effectLst/>
                        </a:rPr>
                        <a:t>Model</a:t>
                      </a:r>
                      <a:endParaRPr lang="en-US" sz="1000" b="1" kern="1400" dirty="0">
                        <a:solidFill>
                          <a:schemeClr val="bg1"/>
                        </a:solidFill>
                        <a:effectLst/>
                        <a:latin typeface="+mj-lt"/>
                      </a:endParaRPr>
                    </a:p>
                  </a:txBody>
                  <a:tcPr marL="9144" marR="9144" marT="0" marB="0" anchor="b">
                    <a:solidFill>
                      <a:srgbClr val="005B99"/>
                    </a:solidFill>
                  </a:tcPr>
                </a:tc>
                <a:tc>
                  <a:txBody>
                    <a:bodyPr/>
                    <a:lstStyle/>
                    <a:p>
                      <a:pPr marR="0" indent="0" algn="ctr" rtl="0">
                        <a:spcBef>
                          <a:spcPts val="0"/>
                        </a:spcBef>
                        <a:spcAft>
                          <a:spcPts val="0"/>
                        </a:spcAft>
                      </a:pPr>
                      <a:r>
                        <a:rPr lang="en-US" sz="1000" kern="1400" dirty="0">
                          <a:solidFill>
                            <a:schemeClr val="bg1"/>
                          </a:solidFill>
                          <a:effectLst/>
                        </a:rPr>
                        <a:t>Refinitiv/S-Network US Large Cap ESG Best Practices Index</a:t>
                      </a:r>
                      <a:endParaRPr lang="en-US" sz="1000" kern="1400" dirty="0">
                        <a:solidFill>
                          <a:schemeClr val="bg1"/>
                        </a:solidFill>
                        <a:effectLst/>
                        <a:latin typeface="Times New Roman"/>
                      </a:endParaRPr>
                    </a:p>
                  </a:txBody>
                  <a:tcPr marL="9525" marR="9525" marT="9525" marB="0" anchor="b">
                    <a:solidFill>
                      <a:srgbClr val="005B99"/>
                    </a:solidFill>
                  </a:tcPr>
                </a:tc>
                <a:extLst>
                  <a:ext uri="{0D108BD9-81ED-4DB2-BD59-A6C34878D82A}">
                    <a16:rowId xmlns:a16="http://schemas.microsoft.com/office/drawing/2014/main" val="10000"/>
                  </a:ext>
                </a:extLst>
              </a:tr>
              <a:tr h="294724">
                <a:tc>
                  <a:txBody>
                    <a:bodyPr/>
                    <a:lstStyle/>
                    <a:p>
                      <a:pPr marR="0" indent="0" algn="ctr" rtl="0">
                        <a:spcBef>
                          <a:spcPts val="0"/>
                        </a:spcBef>
                        <a:spcAft>
                          <a:spcPts val="0"/>
                        </a:spcAft>
                      </a:pPr>
                      <a:r>
                        <a:rPr lang="en-US" sz="1000" kern="1400" dirty="0">
                          <a:effectLst/>
                        </a:rPr>
                        <a:t>2008</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dirty="0">
                          <a:solidFill>
                            <a:srgbClr val="000000"/>
                          </a:solidFill>
                          <a:effectLst/>
                          <a:latin typeface="+mn-lt"/>
                        </a:rPr>
                        <a:t>-31.2%</a:t>
                      </a:r>
                    </a:p>
                  </a:txBody>
                  <a:tcPr marL="9525" marR="9525" marT="9525" marB="0" anchor="ctr"/>
                </a:tc>
                <a:tc>
                  <a:txBody>
                    <a:bodyPr/>
                    <a:lstStyle/>
                    <a:p>
                      <a:pPr algn="ctr" fontAlgn="ctr"/>
                      <a:r>
                        <a:rPr lang="en-US" sz="1000" b="0" i="0" u="none" strike="noStrike">
                          <a:solidFill>
                            <a:srgbClr val="000000"/>
                          </a:solidFill>
                          <a:effectLst/>
                          <a:latin typeface="+mj-lt"/>
                        </a:rPr>
                        <a:t>-31.3%</a:t>
                      </a:r>
                    </a:p>
                  </a:txBody>
                  <a:tcPr marL="9525" marR="9525" marT="9525" marB="0" anchor="ctr"/>
                </a:tc>
                <a:tc>
                  <a:txBody>
                    <a:bodyPr/>
                    <a:lstStyle/>
                    <a:p>
                      <a:pPr algn="ctr" fontAlgn="ctr"/>
                      <a:r>
                        <a:rPr lang="en-US" sz="1000" b="0" i="0" u="none" strike="noStrike" dirty="0">
                          <a:solidFill>
                            <a:srgbClr val="000000"/>
                          </a:solidFill>
                          <a:effectLst/>
                          <a:latin typeface="+mj-lt"/>
                        </a:rPr>
                        <a:t>-34.3%</a:t>
                      </a:r>
                    </a:p>
                  </a:txBody>
                  <a:tcPr marL="9525" marR="9525" marT="9525" marB="0" anchor="ctr"/>
                </a:tc>
                <a:extLst>
                  <a:ext uri="{0D108BD9-81ED-4DB2-BD59-A6C34878D82A}">
                    <a16:rowId xmlns:a16="http://schemas.microsoft.com/office/drawing/2014/main" val="10018"/>
                  </a:ext>
                </a:extLst>
              </a:tr>
              <a:tr h="294724">
                <a:tc>
                  <a:txBody>
                    <a:bodyPr/>
                    <a:lstStyle/>
                    <a:p>
                      <a:pPr marR="0" indent="0" algn="ctr" rtl="0">
                        <a:spcBef>
                          <a:spcPts val="0"/>
                        </a:spcBef>
                        <a:spcAft>
                          <a:spcPts val="0"/>
                        </a:spcAft>
                      </a:pPr>
                      <a:r>
                        <a:rPr lang="en-US" sz="1000" kern="1400" dirty="0">
                          <a:effectLst/>
                        </a:rPr>
                        <a:t>2009</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37.7%</a:t>
                      </a:r>
                    </a:p>
                  </a:txBody>
                  <a:tcPr marL="9525" marR="9525" marT="9525" marB="0" anchor="ctr"/>
                </a:tc>
                <a:tc>
                  <a:txBody>
                    <a:bodyPr/>
                    <a:lstStyle/>
                    <a:p>
                      <a:pPr algn="ctr" fontAlgn="ctr"/>
                      <a:r>
                        <a:rPr lang="en-US" sz="1000" b="0" i="0" u="none" strike="noStrike">
                          <a:solidFill>
                            <a:srgbClr val="000000"/>
                          </a:solidFill>
                          <a:effectLst/>
                          <a:latin typeface="+mj-lt"/>
                        </a:rPr>
                        <a:t>41.4%</a:t>
                      </a:r>
                    </a:p>
                  </a:txBody>
                  <a:tcPr marL="9525" marR="9525" marT="9525" marB="0" anchor="ctr"/>
                </a:tc>
                <a:tc>
                  <a:txBody>
                    <a:bodyPr/>
                    <a:lstStyle/>
                    <a:p>
                      <a:pPr algn="ctr" fontAlgn="ctr"/>
                      <a:r>
                        <a:rPr lang="en-US" sz="1000" b="0" i="0" u="none" strike="noStrike" dirty="0">
                          <a:solidFill>
                            <a:srgbClr val="000000"/>
                          </a:solidFill>
                          <a:effectLst/>
                          <a:latin typeface="+mj-lt"/>
                        </a:rPr>
                        <a:t>31.6%</a:t>
                      </a:r>
                    </a:p>
                  </a:txBody>
                  <a:tcPr marL="9525" marR="9525" marT="9525" marB="0" anchor="ctr"/>
                </a:tc>
                <a:extLst>
                  <a:ext uri="{0D108BD9-81ED-4DB2-BD59-A6C34878D82A}">
                    <a16:rowId xmlns:a16="http://schemas.microsoft.com/office/drawing/2014/main" val="10019"/>
                  </a:ext>
                </a:extLst>
              </a:tr>
              <a:tr h="294724">
                <a:tc>
                  <a:txBody>
                    <a:bodyPr/>
                    <a:lstStyle/>
                    <a:p>
                      <a:pPr marR="0" indent="0" algn="ctr" rtl="0">
                        <a:spcBef>
                          <a:spcPts val="0"/>
                        </a:spcBef>
                        <a:spcAft>
                          <a:spcPts val="0"/>
                        </a:spcAft>
                      </a:pPr>
                      <a:r>
                        <a:rPr lang="en-US" sz="1000" kern="1400" dirty="0">
                          <a:effectLst/>
                        </a:rPr>
                        <a:t>2010</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25.8%</a:t>
                      </a:r>
                    </a:p>
                  </a:txBody>
                  <a:tcPr marL="9525" marR="9525" marT="9525" marB="0" anchor="ctr"/>
                </a:tc>
                <a:tc>
                  <a:txBody>
                    <a:bodyPr/>
                    <a:lstStyle/>
                    <a:p>
                      <a:pPr algn="ctr" fontAlgn="ctr"/>
                      <a:r>
                        <a:rPr lang="en-US" sz="1000" b="0" i="0" u="none" strike="noStrike">
                          <a:solidFill>
                            <a:srgbClr val="000000"/>
                          </a:solidFill>
                          <a:effectLst/>
                          <a:latin typeface="+mj-lt"/>
                        </a:rPr>
                        <a:t>17.1%</a:t>
                      </a:r>
                    </a:p>
                  </a:txBody>
                  <a:tcPr marL="9525" marR="9525" marT="9525" marB="0" anchor="ctr"/>
                </a:tc>
                <a:tc>
                  <a:txBody>
                    <a:bodyPr/>
                    <a:lstStyle/>
                    <a:p>
                      <a:pPr algn="ctr" fontAlgn="ctr"/>
                      <a:r>
                        <a:rPr lang="en-US" sz="1000" b="0" i="0" u="none" strike="noStrike" dirty="0">
                          <a:solidFill>
                            <a:srgbClr val="000000"/>
                          </a:solidFill>
                          <a:effectLst/>
                          <a:latin typeface="+mj-lt"/>
                        </a:rPr>
                        <a:t>16.7%</a:t>
                      </a:r>
                    </a:p>
                  </a:txBody>
                  <a:tcPr marL="9525" marR="9525" marT="9525" marB="0" anchor="ctr"/>
                </a:tc>
                <a:extLst>
                  <a:ext uri="{0D108BD9-81ED-4DB2-BD59-A6C34878D82A}">
                    <a16:rowId xmlns:a16="http://schemas.microsoft.com/office/drawing/2014/main" val="10020"/>
                  </a:ext>
                </a:extLst>
              </a:tr>
              <a:tr h="294724">
                <a:tc>
                  <a:txBody>
                    <a:bodyPr/>
                    <a:lstStyle/>
                    <a:p>
                      <a:pPr marR="0" indent="0" algn="ctr" rtl="0">
                        <a:spcBef>
                          <a:spcPts val="0"/>
                        </a:spcBef>
                        <a:spcAft>
                          <a:spcPts val="0"/>
                        </a:spcAft>
                      </a:pPr>
                      <a:r>
                        <a:rPr lang="en-US" sz="1000" kern="1400" dirty="0">
                          <a:effectLst/>
                        </a:rPr>
                        <a:t>2011</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dirty="0">
                          <a:solidFill>
                            <a:srgbClr val="000000"/>
                          </a:solidFill>
                          <a:effectLst/>
                          <a:latin typeface="+mn-lt"/>
                        </a:rPr>
                        <a:t>10.9%</a:t>
                      </a:r>
                    </a:p>
                  </a:txBody>
                  <a:tcPr marL="9525" marR="9525" marT="9525" marB="0" anchor="ctr"/>
                </a:tc>
                <a:tc>
                  <a:txBody>
                    <a:bodyPr/>
                    <a:lstStyle/>
                    <a:p>
                      <a:pPr algn="ctr" fontAlgn="ctr"/>
                      <a:r>
                        <a:rPr lang="en-US" sz="1000" b="0" i="0" u="none" strike="noStrike">
                          <a:solidFill>
                            <a:srgbClr val="000000"/>
                          </a:solidFill>
                          <a:effectLst/>
                          <a:latin typeface="+mj-lt"/>
                        </a:rPr>
                        <a:t>6.0%</a:t>
                      </a:r>
                    </a:p>
                  </a:txBody>
                  <a:tcPr marL="9525" marR="9525" marT="9525" marB="0" anchor="ctr"/>
                </a:tc>
                <a:tc>
                  <a:txBody>
                    <a:bodyPr/>
                    <a:lstStyle/>
                    <a:p>
                      <a:pPr algn="ctr" fontAlgn="ctr"/>
                      <a:r>
                        <a:rPr lang="en-US" sz="1000" b="0" i="0" u="none" strike="noStrike" dirty="0">
                          <a:solidFill>
                            <a:srgbClr val="000000"/>
                          </a:solidFill>
                          <a:effectLst/>
                          <a:latin typeface="+mj-lt"/>
                        </a:rPr>
                        <a:t>-1.6%</a:t>
                      </a:r>
                    </a:p>
                  </a:txBody>
                  <a:tcPr marL="9525" marR="9525" marT="9525" marB="0" anchor="ctr"/>
                </a:tc>
                <a:extLst>
                  <a:ext uri="{0D108BD9-81ED-4DB2-BD59-A6C34878D82A}">
                    <a16:rowId xmlns:a16="http://schemas.microsoft.com/office/drawing/2014/main" val="10021"/>
                  </a:ext>
                </a:extLst>
              </a:tr>
              <a:tr h="294724">
                <a:tc>
                  <a:txBody>
                    <a:bodyPr/>
                    <a:lstStyle/>
                    <a:p>
                      <a:pPr marR="0" indent="0" algn="ctr" rtl="0">
                        <a:spcBef>
                          <a:spcPts val="0"/>
                        </a:spcBef>
                        <a:spcAft>
                          <a:spcPts val="0"/>
                        </a:spcAft>
                      </a:pPr>
                      <a:r>
                        <a:rPr lang="en-US" sz="1000" kern="1400" dirty="0">
                          <a:effectLst/>
                        </a:rPr>
                        <a:t>2012</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23.4%</a:t>
                      </a:r>
                    </a:p>
                  </a:txBody>
                  <a:tcPr marL="9525" marR="9525" marT="9525" marB="0" anchor="ctr"/>
                </a:tc>
                <a:tc>
                  <a:txBody>
                    <a:bodyPr/>
                    <a:lstStyle/>
                    <a:p>
                      <a:pPr algn="ctr" fontAlgn="ctr"/>
                      <a:r>
                        <a:rPr lang="en-US" sz="1000" b="0" i="0" u="none" strike="noStrike">
                          <a:solidFill>
                            <a:srgbClr val="000000"/>
                          </a:solidFill>
                          <a:effectLst/>
                          <a:latin typeface="+mj-lt"/>
                        </a:rPr>
                        <a:t>12.3%</a:t>
                      </a:r>
                    </a:p>
                  </a:txBody>
                  <a:tcPr marL="9525" marR="9525" marT="9525" marB="0" anchor="ctr"/>
                </a:tc>
                <a:tc>
                  <a:txBody>
                    <a:bodyPr/>
                    <a:lstStyle/>
                    <a:p>
                      <a:pPr algn="ctr" fontAlgn="ctr"/>
                      <a:r>
                        <a:rPr lang="en-US" sz="1000" b="0" i="0" u="none" strike="noStrike" dirty="0">
                          <a:solidFill>
                            <a:srgbClr val="000000"/>
                          </a:solidFill>
                          <a:effectLst/>
                          <a:latin typeface="+mj-lt"/>
                        </a:rPr>
                        <a:t>13.9%</a:t>
                      </a:r>
                    </a:p>
                  </a:txBody>
                  <a:tcPr marL="9525" marR="9525" marT="9525" marB="0" anchor="ctr"/>
                </a:tc>
                <a:extLst>
                  <a:ext uri="{0D108BD9-81ED-4DB2-BD59-A6C34878D82A}">
                    <a16:rowId xmlns:a16="http://schemas.microsoft.com/office/drawing/2014/main" val="10022"/>
                  </a:ext>
                </a:extLst>
              </a:tr>
              <a:tr h="294724">
                <a:tc>
                  <a:txBody>
                    <a:bodyPr/>
                    <a:lstStyle/>
                    <a:p>
                      <a:pPr marR="0" indent="0" algn="ctr" rtl="0">
                        <a:spcBef>
                          <a:spcPts val="0"/>
                        </a:spcBef>
                        <a:spcAft>
                          <a:spcPts val="0"/>
                        </a:spcAft>
                      </a:pPr>
                      <a:r>
                        <a:rPr lang="en-US" sz="1000" kern="1400" dirty="0">
                          <a:effectLst/>
                        </a:rPr>
                        <a:t>2013</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37.3%</a:t>
                      </a:r>
                    </a:p>
                  </a:txBody>
                  <a:tcPr marL="9525" marR="9525" marT="9525" marB="0" anchor="ctr"/>
                </a:tc>
                <a:tc>
                  <a:txBody>
                    <a:bodyPr/>
                    <a:lstStyle/>
                    <a:p>
                      <a:pPr algn="ctr" fontAlgn="ctr"/>
                      <a:r>
                        <a:rPr lang="en-US" sz="1000" b="0" i="0" u="none" strike="noStrike">
                          <a:solidFill>
                            <a:srgbClr val="000000"/>
                          </a:solidFill>
                          <a:effectLst/>
                          <a:latin typeface="+mj-lt"/>
                        </a:rPr>
                        <a:t>35.9%</a:t>
                      </a:r>
                    </a:p>
                  </a:txBody>
                  <a:tcPr marL="9525" marR="9525" marT="9525" marB="0" anchor="ctr"/>
                </a:tc>
                <a:tc>
                  <a:txBody>
                    <a:bodyPr/>
                    <a:lstStyle/>
                    <a:p>
                      <a:pPr algn="ctr" fontAlgn="ctr"/>
                      <a:r>
                        <a:rPr lang="en-US" sz="1000" b="0" i="0" u="none" strike="noStrike" dirty="0">
                          <a:solidFill>
                            <a:srgbClr val="000000"/>
                          </a:solidFill>
                          <a:effectLst/>
                          <a:latin typeface="+mj-lt"/>
                        </a:rPr>
                        <a:t>33.8%</a:t>
                      </a:r>
                    </a:p>
                  </a:txBody>
                  <a:tcPr marL="9525" marR="9525" marT="9525" marB="0" anchor="ctr"/>
                </a:tc>
                <a:extLst>
                  <a:ext uri="{0D108BD9-81ED-4DB2-BD59-A6C34878D82A}">
                    <a16:rowId xmlns:a16="http://schemas.microsoft.com/office/drawing/2014/main" val="10023"/>
                  </a:ext>
                </a:extLst>
              </a:tr>
              <a:tr h="294724">
                <a:tc>
                  <a:txBody>
                    <a:bodyPr/>
                    <a:lstStyle/>
                    <a:p>
                      <a:pPr marR="0" indent="0" algn="ctr" rtl="0">
                        <a:spcBef>
                          <a:spcPts val="0"/>
                        </a:spcBef>
                        <a:spcAft>
                          <a:spcPts val="0"/>
                        </a:spcAft>
                      </a:pPr>
                      <a:r>
                        <a:rPr lang="en-US" sz="1000" kern="1400" dirty="0">
                          <a:effectLst/>
                        </a:rPr>
                        <a:t>2014</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24.5%</a:t>
                      </a:r>
                    </a:p>
                  </a:txBody>
                  <a:tcPr marL="9525" marR="9525" marT="9525" marB="0" anchor="ctr"/>
                </a:tc>
                <a:tc>
                  <a:txBody>
                    <a:bodyPr/>
                    <a:lstStyle/>
                    <a:p>
                      <a:pPr algn="ctr" fontAlgn="ctr"/>
                      <a:r>
                        <a:rPr lang="en-US" sz="1000" b="0" i="0" u="none" strike="noStrike">
                          <a:solidFill>
                            <a:srgbClr val="000000"/>
                          </a:solidFill>
                          <a:effectLst/>
                          <a:latin typeface="+mj-lt"/>
                        </a:rPr>
                        <a:t>19.2%</a:t>
                      </a:r>
                    </a:p>
                  </a:txBody>
                  <a:tcPr marL="9525" marR="9525" marT="9525" marB="0" anchor="ctr"/>
                </a:tc>
                <a:tc>
                  <a:txBody>
                    <a:bodyPr/>
                    <a:lstStyle/>
                    <a:p>
                      <a:pPr algn="ctr" fontAlgn="ctr"/>
                      <a:r>
                        <a:rPr lang="en-US" sz="1000" b="0" i="0" u="none" strike="noStrike" dirty="0">
                          <a:solidFill>
                            <a:srgbClr val="000000"/>
                          </a:solidFill>
                          <a:effectLst/>
                          <a:latin typeface="+mj-lt"/>
                        </a:rPr>
                        <a:t>13.6%</a:t>
                      </a:r>
                    </a:p>
                  </a:txBody>
                  <a:tcPr marL="9525" marR="9525" marT="9525" marB="0" anchor="ctr"/>
                </a:tc>
                <a:extLst>
                  <a:ext uri="{0D108BD9-81ED-4DB2-BD59-A6C34878D82A}">
                    <a16:rowId xmlns:a16="http://schemas.microsoft.com/office/drawing/2014/main" val="10024"/>
                  </a:ext>
                </a:extLst>
              </a:tr>
              <a:tr h="329497">
                <a:tc>
                  <a:txBody>
                    <a:bodyPr/>
                    <a:lstStyle/>
                    <a:p>
                      <a:pPr marR="0" indent="0" algn="ctr" rtl="0">
                        <a:spcBef>
                          <a:spcPts val="0"/>
                        </a:spcBef>
                        <a:spcAft>
                          <a:spcPts val="0"/>
                        </a:spcAft>
                      </a:pPr>
                      <a:r>
                        <a:rPr lang="en-US" sz="1000" kern="1400" dirty="0">
                          <a:effectLst/>
                        </a:rPr>
                        <a:t>2015</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4.8%</a:t>
                      </a:r>
                    </a:p>
                  </a:txBody>
                  <a:tcPr marL="9525" marR="9525" marT="9525" marB="0" anchor="ctr"/>
                </a:tc>
                <a:tc>
                  <a:txBody>
                    <a:bodyPr/>
                    <a:lstStyle/>
                    <a:p>
                      <a:pPr algn="ctr" fontAlgn="ctr"/>
                      <a:r>
                        <a:rPr lang="en-US" sz="1000" b="0" i="0" u="none" strike="noStrike">
                          <a:solidFill>
                            <a:srgbClr val="000000"/>
                          </a:solidFill>
                          <a:effectLst/>
                          <a:latin typeface="+mj-lt"/>
                        </a:rPr>
                        <a:t>0.5%</a:t>
                      </a:r>
                    </a:p>
                  </a:txBody>
                  <a:tcPr marL="9525" marR="9525" marT="9525" marB="0" anchor="ctr"/>
                </a:tc>
                <a:tc>
                  <a:txBody>
                    <a:bodyPr/>
                    <a:lstStyle/>
                    <a:p>
                      <a:pPr algn="ctr" fontAlgn="ctr"/>
                      <a:r>
                        <a:rPr lang="en-US" sz="1000" b="0" i="0" u="none" strike="noStrike" dirty="0">
                          <a:solidFill>
                            <a:srgbClr val="000000"/>
                          </a:solidFill>
                          <a:effectLst/>
                          <a:latin typeface="+mj-lt"/>
                        </a:rPr>
                        <a:t>-1.3%</a:t>
                      </a:r>
                    </a:p>
                  </a:txBody>
                  <a:tcPr marL="9525" marR="9525" marT="9525" marB="0" anchor="ctr"/>
                </a:tc>
                <a:extLst>
                  <a:ext uri="{0D108BD9-81ED-4DB2-BD59-A6C34878D82A}">
                    <a16:rowId xmlns:a16="http://schemas.microsoft.com/office/drawing/2014/main" val="10025"/>
                  </a:ext>
                </a:extLst>
              </a:tr>
              <a:tr h="306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400" dirty="0">
                          <a:effectLst/>
                        </a:rPr>
                        <a:t>2016</a:t>
                      </a:r>
                      <a:endParaRPr lang="en-US" sz="1000" kern="1400" dirty="0">
                        <a:solidFill>
                          <a:srgbClr val="212120"/>
                        </a:solidFill>
                        <a:effectLst/>
                        <a:latin typeface="Times New Roman"/>
                      </a:endParaRPr>
                    </a:p>
                  </a:txBody>
                  <a:tcPr marL="9525" marR="9525" marT="9525" marB="0" anchor="b"/>
                </a:tc>
                <a:tc>
                  <a:txBody>
                    <a:bodyPr/>
                    <a:lstStyle/>
                    <a:p>
                      <a:pPr algn="ctr" fontAlgn="ctr"/>
                      <a:r>
                        <a:rPr lang="en-US" sz="1000" b="0" i="0" u="none" strike="noStrike">
                          <a:solidFill>
                            <a:srgbClr val="000000"/>
                          </a:solidFill>
                          <a:effectLst/>
                          <a:latin typeface="+mn-lt"/>
                        </a:rPr>
                        <a:t>17.9%</a:t>
                      </a:r>
                    </a:p>
                  </a:txBody>
                  <a:tcPr marL="9525" marR="9525" marT="9525" marB="0" anchor="ctr"/>
                </a:tc>
                <a:tc>
                  <a:txBody>
                    <a:bodyPr/>
                    <a:lstStyle/>
                    <a:p>
                      <a:pPr algn="ctr" fontAlgn="ctr"/>
                      <a:r>
                        <a:rPr lang="en-US" sz="1000" b="0" i="0" u="none" strike="noStrike">
                          <a:solidFill>
                            <a:srgbClr val="000000"/>
                          </a:solidFill>
                          <a:effectLst/>
                          <a:latin typeface="+mj-lt"/>
                        </a:rPr>
                        <a:t>16.0%</a:t>
                      </a:r>
                    </a:p>
                  </a:txBody>
                  <a:tcPr marL="9525" marR="9525" marT="9525" marB="0" anchor="ctr"/>
                </a:tc>
                <a:tc>
                  <a:txBody>
                    <a:bodyPr/>
                    <a:lstStyle/>
                    <a:p>
                      <a:pPr algn="ctr" fontAlgn="ctr"/>
                      <a:r>
                        <a:rPr lang="en-US" sz="1000" b="0" i="0" u="none" strike="noStrike" dirty="0">
                          <a:solidFill>
                            <a:srgbClr val="000000"/>
                          </a:solidFill>
                          <a:effectLst/>
                          <a:latin typeface="+mj-lt"/>
                        </a:rPr>
                        <a:t>15.8%</a:t>
                      </a:r>
                    </a:p>
                  </a:txBody>
                  <a:tcPr marL="9525" marR="9525" marT="9525" marB="0" anchor="ctr"/>
                </a:tc>
                <a:extLst>
                  <a:ext uri="{0D108BD9-81ED-4DB2-BD59-A6C34878D82A}">
                    <a16:rowId xmlns:a16="http://schemas.microsoft.com/office/drawing/2014/main" val="2215003360"/>
                  </a:ext>
                </a:extLst>
              </a:tr>
              <a:tr h="306060">
                <a:tc>
                  <a:txBody>
                    <a:bodyPr/>
                    <a:lstStyle/>
                    <a:p>
                      <a:pPr marR="0" indent="0" algn="ctr" rtl="0">
                        <a:spcBef>
                          <a:spcPts val="0"/>
                        </a:spcBef>
                        <a:spcAft>
                          <a:spcPts val="0"/>
                        </a:spcAft>
                      </a:pPr>
                      <a:r>
                        <a:rPr lang="en-US" sz="1000" kern="1400" dirty="0">
                          <a:solidFill>
                            <a:srgbClr val="212120"/>
                          </a:solidFill>
                          <a:effectLst/>
                          <a:latin typeface="+mn-lt"/>
                        </a:rPr>
                        <a:t>2017</a:t>
                      </a:r>
                    </a:p>
                  </a:txBody>
                  <a:tcPr marL="9525" marR="9525" marT="9525" marB="0" anchor="b"/>
                </a:tc>
                <a:tc>
                  <a:txBody>
                    <a:bodyPr/>
                    <a:lstStyle/>
                    <a:p>
                      <a:pPr algn="ctr" fontAlgn="ctr"/>
                      <a:r>
                        <a:rPr lang="en-US" sz="1000" b="0" i="0" u="none" strike="noStrike">
                          <a:solidFill>
                            <a:srgbClr val="000000"/>
                          </a:solidFill>
                          <a:effectLst/>
                          <a:latin typeface="+mn-lt"/>
                        </a:rPr>
                        <a:t>30.4%</a:t>
                      </a:r>
                    </a:p>
                  </a:txBody>
                  <a:tcPr marL="9525" marR="9525" marT="9525" marB="0" anchor="ctr"/>
                </a:tc>
                <a:tc>
                  <a:txBody>
                    <a:bodyPr/>
                    <a:lstStyle/>
                    <a:p>
                      <a:pPr algn="ctr" fontAlgn="ctr"/>
                      <a:r>
                        <a:rPr lang="en-US" sz="1000" b="0" i="0" u="none" strike="noStrike">
                          <a:solidFill>
                            <a:srgbClr val="000000"/>
                          </a:solidFill>
                          <a:effectLst/>
                          <a:latin typeface="+mj-lt"/>
                        </a:rPr>
                        <a:t>26.7%</a:t>
                      </a:r>
                    </a:p>
                  </a:txBody>
                  <a:tcPr marL="9525" marR="9525" marT="9525" marB="0" anchor="ctr"/>
                </a:tc>
                <a:tc>
                  <a:txBody>
                    <a:bodyPr/>
                    <a:lstStyle/>
                    <a:p>
                      <a:pPr algn="ctr" fontAlgn="ctr"/>
                      <a:r>
                        <a:rPr lang="en-US" sz="1000" b="0" i="0" u="none" strike="noStrike" dirty="0">
                          <a:solidFill>
                            <a:srgbClr val="000000"/>
                          </a:solidFill>
                          <a:effectLst/>
                          <a:latin typeface="+mj-lt"/>
                        </a:rPr>
                        <a:t>21.4%</a:t>
                      </a:r>
                    </a:p>
                  </a:txBody>
                  <a:tcPr marL="9525" marR="9525" marT="9525" marB="0" anchor="ctr"/>
                </a:tc>
                <a:extLst>
                  <a:ext uri="{0D108BD9-81ED-4DB2-BD59-A6C34878D82A}">
                    <a16:rowId xmlns:a16="http://schemas.microsoft.com/office/drawing/2014/main" val="3753078561"/>
                  </a:ext>
                </a:extLst>
              </a:tr>
              <a:tr h="306060">
                <a:tc>
                  <a:txBody>
                    <a:bodyPr/>
                    <a:lstStyle/>
                    <a:p>
                      <a:pPr marR="0" indent="0" algn="ctr" rtl="0">
                        <a:spcBef>
                          <a:spcPts val="0"/>
                        </a:spcBef>
                        <a:spcAft>
                          <a:spcPts val="0"/>
                        </a:spcAft>
                      </a:pPr>
                      <a:r>
                        <a:rPr lang="en-US" sz="1000" kern="1400" dirty="0">
                          <a:solidFill>
                            <a:srgbClr val="212120"/>
                          </a:solidFill>
                          <a:effectLst/>
                          <a:latin typeface="+mn-lt"/>
                        </a:rPr>
                        <a:t>2018</a:t>
                      </a:r>
                    </a:p>
                  </a:txBody>
                  <a:tcPr marL="9525" marR="9525" marT="9525" marB="0" anchor="b"/>
                </a:tc>
                <a:tc>
                  <a:txBody>
                    <a:bodyPr/>
                    <a:lstStyle/>
                    <a:p>
                      <a:pPr algn="ctr" fontAlgn="ctr"/>
                      <a:r>
                        <a:rPr lang="en-US" sz="1000" b="0" i="0" u="none" strike="noStrike">
                          <a:solidFill>
                            <a:srgbClr val="000000"/>
                          </a:solidFill>
                          <a:effectLst/>
                          <a:latin typeface="+mn-lt"/>
                        </a:rPr>
                        <a:t>-3.7%</a:t>
                      </a:r>
                    </a:p>
                  </a:txBody>
                  <a:tcPr marL="9525" marR="9525" marT="9525" marB="0" anchor="ctr"/>
                </a:tc>
                <a:tc>
                  <a:txBody>
                    <a:bodyPr/>
                    <a:lstStyle/>
                    <a:p>
                      <a:pPr algn="ctr" fontAlgn="ctr"/>
                      <a:r>
                        <a:rPr lang="en-US" sz="1000" b="0" i="0" u="none" strike="noStrike">
                          <a:solidFill>
                            <a:srgbClr val="000000"/>
                          </a:solidFill>
                          <a:effectLst/>
                          <a:latin typeface="+mj-lt"/>
                        </a:rPr>
                        <a:t>-5.6%</a:t>
                      </a:r>
                    </a:p>
                  </a:txBody>
                  <a:tcPr marL="9525" marR="9525" marT="9525" marB="0" anchor="ctr"/>
                </a:tc>
                <a:tc>
                  <a:txBody>
                    <a:bodyPr/>
                    <a:lstStyle/>
                    <a:p>
                      <a:pPr algn="ctr" fontAlgn="ctr"/>
                      <a:r>
                        <a:rPr lang="en-US" sz="1000" b="0" i="0" u="none" strike="noStrike" dirty="0">
                          <a:solidFill>
                            <a:srgbClr val="000000"/>
                          </a:solidFill>
                          <a:effectLst/>
                          <a:latin typeface="+mj-lt"/>
                        </a:rPr>
                        <a:t>-6.7%</a:t>
                      </a:r>
                    </a:p>
                  </a:txBody>
                  <a:tcPr marL="9525" marR="9525" marT="9525" marB="0" anchor="ctr"/>
                </a:tc>
                <a:extLst>
                  <a:ext uri="{0D108BD9-81ED-4DB2-BD59-A6C34878D82A}">
                    <a16:rowId xmlns:a16="http://schemas.microsoft.com/office/drawing/2014/main" val="3803047027"/>
                  </a:ext>
                </a:extLst>
              </a:tr>
              <a:tr h="306060">
                <a:tc>
                  <a:txBody>
                    <a:bodyPr/>
                    <a:lstStyle/>
                    <a:p>
                      <a:pPr marR="0" indent="0" algn="ctr" rtl="0">
                        <a:spcBef>
                          <a:spcPts val="0"/>
                        </a:spcBef>
                        <a:spcAft>
                          <a:spcPts val="0"/>
                        </a:spcAft>
                      </a:pPr>
                      <a:r>
                        <a:rPr lang="en-US" sz="1000" kern="1400" dirty="0">
                          <a:solidFill>
                            <a:srgbClr val="212120"/>
                          </a:solidFill>
                          <a:effectLst/>
                          <a:latin typeface="+mn-lt"/>
                        </a:rPr>
                        <a:t>2019</a:t>
                      </a:r>
                    </a:p>
                  </a:txBody>
                  <a:tcPr marL="9525" marR="9525" marT="9525" marB="0" anchor="b"/>
                </a:tc>
                <a:tc>
                  <a:txBody>
                    <a:bodyPr/>
                    <a:lstStyle/>
                    <a:p>
                      <a:pPr algn="ctr" fontAlgn="ctr"/>
                      <a:r>
                        <a:rPr lang="en-US" sz="1000" b="0" i="0" u="none" strike="noStrike">
                          <a:solidFill>
                            <a:srgbClr val="000000"/>
                          </a:solidFill>
                          <a:effectLst/>
                          <a:latin typeface="+mn-lt"/>
                        </a:rPr>
                        <a:t>43.6%</a:t>
                      </a:r>
                    </a:p>
                  </a:txBody>
                  <a:tcPr marL="9525" marR="9525" marT="9525" marB="0" anchor="ctr"/>
                </a:tc>
                <a:tc>
                  <a:txBody>
                    <a:bodyPr/>
                    <a:lstStyle/>
                    <a:p>
                      <a:pPr algn="ctr" fontAlgn="ctr"/>
                      <a:r>
                        <a:rPr lang="en-US" sz="1000" b="0" i="0" u="none" strike="noStrike">
                          <a:solidFill>
                            <a:srgbClr val="000000"/>
                          </a:solidFill>
                          <a:effectLst/>
                          <a:latin typeface="+mj-lt"/>
                        </a:rPr>
                        <a:t>28.7%</a:t>
                      </a:r>
                    </a:p>
                  </a:txBody>
                  <a:tcPr marL="9525" marR="9525" marT="9525" marB="0" anchor="ctr"/>
                </a:tc>
                <a:tc>
                  <a:txBody>
                    <a:bodyPr/>
                    <a:lstStyle/>
                    <a:p>
                      <a:pPr algn="ctr" fontAlgn="ctr"/>
                      <a:r>
                        <a:rPr lang="en-US" sz="1000" b="0" i="0" u="none" strike="noStrike" dirty="0">
                          <a:solidFill>
                            <a:srgbClr val="000000"/>
                          </a:solidFill>
                          <a:effectLst/>
                          <a:latin typeface="+mj-lt"/>
                        </a:rPr>
                        <a:t>32.9%</a:t>
                      </a:r>
                    </a:p>
                  </a:txBody>
                  <a:tcPr marL="9525" marR="9525" marT="9525" marB="0" anchor="ctr"/>
                </a:tc>
                <a:extLst>
                  <a:ext uri="{0D108BD9-81ED-4DB2-BD59-A6C34878D82A}">
                    <a16:rowId xmlns:a16="http://schemas.microsoft.com/office/drawing/2014/main" val="4148276209"/>
                  </a:ext>
                </a:extLst>
              </a:tr>
              <a:tr h="306060">
                <a:tc>
                  <a:txBody>
                    <a:bodyPr/>
                    <a:lstStyle/>
                    <a:p>
                      <a:pPr marR="0" indent="0" algn="ctr" rtl="0">
                        <a:spcBef>
                          <a:spcPts val="0"/>
                        </a:spcBef>
                        <a:spcAft>
                          <a:spcPts val="0"/>
                        </a:spcAft>
                      </a:pPr>
                      <a:r>
                        <a:rPr lang="en-US" sz="1000" kern="1400" dirty="0">
                          <a:solidFill>
                            <a:srgbClr val="212120"/>
                          </a:solidFill>
                          <a:effectLst/>
                          <a:latin typeface="+mn-lt"/>
                        </a:rPr>
                        <a:t>2020</a:t>
                      </a:r>
                    </a:p>
                  </a:txBody>
                  <a:tcPr marL="9525" marR="9525" marT="9525" marB="0" anchor="b"/>
                </a:tc>
                <a:tc>
                  <a:txBody>
                    <a:bodyPr/>
                    <a:lstStyle/>
                    <a:p>
                      <a:pPr algn="ctr" fontAlgn="ctr"/>
                      <a:r>
                        <a:rPr lang="en-US" sz="1000" b="0" i="0" u="none" strike="noStrike">
                          <a:solidFill>
                            <a:srgbClr val="000000"/>
                          </a:solidFill>
                          <a:effectLst/>
                          <a:latin typeface="+mn-lt"/>
                        </a:rPr>
                        <a:t>21.8%</a:t>
                      </a:r>
                    </a:p>
                  </a:txBody>
                  <a:tcPr marL="9525" marR="9525" marT="9525" marB="0" anchor="ctr"/>
                </a:tc>
                <a:tc>
                  <a:txBody>
                    <a:bodyPr/>
                    <a:lstStyle/>
                    <a:p>
                      <a:pPr algn="ctr" fontAlgn="ctr"/>
                      <a:r>
                        <a:rPr lang="en-US" sz="1000" b="0" i="0" u="none" strike="noStrike">
                          <a:solidFill>
                            <a:srgbClr val="000000"/>
                          </a:solidFill>
                          <a:effectLst/>
                          <a:latin typeface="+mj-lt"/>
                        </a:rPr>
                        <a:t>13.7%</a:t>
                      </a:r>
                    </a:p>
                  </a:txBody>
                  <a:tcPr marL="9525" marR="9525" marT="9525" marB="0" anchor="ctr"/>
                </a:tc>
                <a:tc>
                  <a:txBody>
                    <a:bodyPr/>
                    <a:lstStyle/>
                    <a:p>
                      <a:pPr algn="ctr" fontAlgn="ctr"/>
                      <a:r>
                        <a:rPr lang="en-US" sz="1000" b="0" i="0" u="none" strike="noStrike" dirty="0">
                          <a:solidFill>
                            <a:srgbClr val="000000"/>
                          </a:solidFill>
                          <a:effectLst/>
                          <a:latin typeface="+mj-lt"/>
                        </a:rPr>
                        <a:t>16.4%</a:t>
                      </a:r>
                    </a:p>
                  </a:txBody>
                  <a:tcPr marL="9525" marR="9525" marT="9525" marB="0" anchor="ctr"/>
                </a:tc>
                <a:extLst>
                  <a:ext uri="{0D108BD9-81ED-4DB2-BD59-A6C34878D82A}">
                    <a16:rowId xmlns:a16="http://schemas.microsoft.com/office/drawing/2014/main" val="1872896117"/>
                  </a:ext>
                </a:extLst>
              </a:tr>
              <a:tr h="326196">
                <a:tc>
                  <a:txBody>
                    <a:bodyPr/>
                    <a:lstStyle/>
                    <a:p>
                      <a:pPr marR="0" indent="0" algn="ctr" rtl="0">
                        <a:spcBef>
                          <a:spcPts val="0"/>
                        </a:spcBef>
                        <a:spcAft>
                          <a:spcPts val="0"/>
                        </a:spcAft>
                      </a:pPr>
                      <a:r>
                        <a:rPr lang="en-US" sz="1000" kern="1400" dirty="0">
                          <a:solidFill>
                            <a:srgbClr val="212120"/>
                          </a:solidFill>
                          <a:effectLst/>
                          <a:latin typeface="+mn-lt"/>
                        </a:rPr>
                        <a:t>2021</a:t>
                      </a:r>
                    </a:p>
                    <a:p>
                      <a:pPr marR="0" indent="0" algn="ctr" rtl="0">
                        <a:spcBef>
                          <a:spcPts val="0"/>
                        </a:spcBef>
                        <a:spcAft>
                          <a:spcPts val="0"/>
                        </a:spcAft>
                      </a:pPr>
                      <a:r>
                        <a:rPr lang="en-US" sz="1000" kern="1400" dirty="0">
                          <a:solidFill>
                            <a:srgbClr val="212120"/>
                          </a:solidFill>
                          <a:effectLst/>
                          <a:latin typeface="+mn-lt"/>
                        </a:rPr>
                        <a:t> Jan-Mar</a:t>
                      </a:r>
                    </a:p>
                  </a:txBody>
                  <a:tcPr marL="9525" marR="9525" marT="9525" marB="0" anchor="b"/>
                </a:tc>
                <a:tc>
                  <a:txBody>
                    <a:bodyPr/>
                    <a:lstStyle/>
                    <a:p>
                      <a:pPr algn="ctr" fontAlgn="ctr"/>
                      <a:r>
                        <a:rPr lang="en-US" sz="1000" b="0" i="0" u="none" strike="noStrike" dirty="0">
                          <a:solidFill>
                            <a:srgbClr val="000000"/>
                          </a:solidFill>
                          <a:effectLst/>
                          <a:latin typeface="+mn-lt"/>
                        </a:rPr>
                        <a:t>11.0%</a:t>
                      </a:r>
                    </a:p>
                  </a:txBody>
                  <a:tcPr marL="9525" marR="9525" marT="9525" marB="0" anchor="ctr"/>
                </a:tc>
                <a:tc>
                  <a:txBody>
                    <a:bodyPr/>
                    <a:lstStyle/>
                    <a:p>
                      <a:pPr algn="ctr" fontAlgn="ctr"/>
                      <a:r>
                        <a:rPr lang="en-US" sz="1000" b="0" i="0" u="none" strike="noStrike" dirty="0">
                          <a:solidFill>
                            <a:srgbClr val="000000"/>
                          </a:solidFill>
                          <a:effectLst/>
                          <a:latin typeface="+mj-lt"/>
                        </a:rPr>
                        <a:t>11.0%</a:t>
                      </a:r>
                    </a:p>
                  </a:txBody>
                  <a:tcPr marL="9525" marR="9525" marT="9525" marB="0" anchor="ctr"/>
                </a:tc>
                <a:tc>
                  <a:txBody>
                    <a:bodyPr/>
                    <a:lstStyle/>
                    <a:p>
                      <a:pPr algn="ctr" fontAlgn="ctr"/>
                      <a:r>
                        <a:rPr lang="en-US" sz="1000" b="0" i="0" u="none" strike="noStrike" dirty="0">
                          <a:solidFill>
                            <a:srgbClr val="000000"/>
                          </a:solidFill>
                          <a:effectLst/>
                          <a:latin typeface="+mj-lt"/>
                        </a:rPr>
                        <a:t>7.9%</a:t>
                      </a:r>
                    </a:p>
                  </a:txBody>
                  <a:tcPr marL="9525" marR="9525" marT="9525" marB="0" anchor="ctr"/>
                </a:tc>
                <a:extLst>
                  <a:ext uri="{0D108BD9-81ED-4DB2-BD59-A6C34878D82A}">
                    <a16:rowId xmlns:a16="http://schemas.microsoft.com/office/drawing/2014/main" val="2720458657"/>
                  </a:ext>
                </a:extLst>
              </a:tr>
            </a:tbl>
          </a:graphicData>
        </a:graphic>
      </p:graphicFrame>
      <p:sp>
        <p:nvSpPr>
          <p:cNvPr id="12" name="Rectangle 11">
            <a:extLst>
              <a:ext uri="{FF2B5EF4-FFF2-40B4-BE49-F238E27FC236}">
                <a16:creationId xmlns:a16="http://schemas.microsoft.com/office/drawing/2014/main" id="{2AAEE386-0C55-4CD0-AE19-CE028BEFEB73}"/>
              </a:ext>
            </a:extLst>
          </p:cNvPr>
          <p:cNvSpPr/>
          <p:nvPr/>
        </p:nvSpPr>
        <p:spPr>
          <a:xfrm>
            <a:off x="275787" y="5657127"/>
            <a:ext cx="4921194" cy="707886"/>
          </a:xfrm>
          <a:prstGeom prst="rect">
            <a:avLst/>
          </a:prstGeom>
        </p:spPr>
        <p:txBody>
          <a:bodyPr wrap="square">
            <a:spAutoFit/>
          </a:bodyPr>
          <a:lstStyle/>
          <a:p>
            <a:r>
              <a:rPr lang="en-US" sz="1000" dirty="0"/>
              <a:t>Note:  The performance results of the </a:t>
            </a:r>
            <a:r>
              <a:rPr lang="en-US" sz="1000" dirty="0" err="1"/>
              <a:t>TrueAlpha</a:t>
            </a:r>
            <a:r>
              <a:rPr lang="en-US" sz="1000" dirty="0"/>
              <a:t> ESG strategy shown on this slide are HYPOTHETICAL based on modeled results and are gross before investment management fees.  See Disclosures for more information. </a:t>
            </a:r>
          </a:p>
          <a:p>
            <a:r>
              <a:rPr lang="en-US" sz="1000" dirty="0"/>
              <a:t>Data Source: FactSet, Refinitiv (Thomson Reuters), </a:t>
            </a:r>
            <a:r>
              <a:rPr lang="en-US" sz="1000" dirty="0" err="1"/>
              <a:t>Julex</a:t>
            </a:r>
            <a:r>
              <a:rPr lang="en-US" sz="1000" dirty="0"/>
              <a:t> Capital Management.</a:t>
            </a:r>
          </a:p>
        </p:txBody>
      </p:sp>
      <p:graphicFrame>
        <p:nvGraphicFramePr>
          <p:cNvPr id="6" name="Chart 5">
            <a:extLst>
              <a:ext uri="{FF2B5EF4-FFF2-40B4-BE49-F238E27FC236}">
                <a16:creationId xmlns:a16="http://schemas.microsoft.com/office/drawing/2014/main" id="{55C204BC-BAC5-4778-8EB9-40A00060785A}"/>
              </a:ext>
            </a:extLst>
          </p:cNvPr>
          <p:cNvGraphicFramePr/>
          <p:nvPr>
            <p:extLst>
              <p:ext uri="{D42A27DB-BD31-4B8C-83A1-F6EECF244321}">
                <p14:modId xmlns:p14="http://schemas.microsoft.com/office/powerpoint/2010/main" val="2998202615"/>
              </p:ext>
            </p:extLst>
          </p:nvPr>
        </p:nvGraphicFramePr>
        <p:xfrm>
          <a:off x="275787" y="3280444"/>
          <a:ext cx="4905814" cy="2343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C530AB6-6319-41C5-9CD1-3A173D946228}"/>
              </a:ext>
            </a:extLst>
          </p:cNvPr>
          <p:cNvSpPr txBox="1"/>
          <p:nvPr/>
        </p:nvSpPr>
        <p:spPr>
          <a:xfrm>
            <a:off x="1975007" y="896623"/>
            <a:ext cx="5193986" cy="584775"/>
          </a:xfrm>
          <a:prstGeom prst="rect">
            <a:avLst/>
          </a:prstGeom>
          <a:ln w="12700"/>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600" b="1" dirty="0"/>
              <a:t>Current Model: Equally-weighted portfolio with 25 stocks</a:t>
            </a:r>
          </a:p>
          <a:p>
            <a:r>
              <a:rPr lang="en-US" sz="1600" b="1" dirty="0"/>
              <a:t>Original Model: Cap-weighted portfolio with 25-40 stocks</a:t>
            </a:r>
          </a:p>
        </p:txBody>
      </p:sp>
    </p:spTree>
    <p:extLst>
      <p:ext uri="{BB962C8B-B14F-4D97-AF65-F5344CB8AC3E}">
        <p14:creationId xmlns:p14="http://schemas.microsoft.com/office/powerpoint/2010/main" val="16842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5807F8-5F99-4A15-A7B1-2A095C2A0B5B}"/>
              </a:ext>
            </a:extLst>
          </p:cNvPr>
          <p:cNvSpPr>
            <a:spLocks noGrp="1"/>
          </p:cNvSpPr>
          <p:nvPr>
            <p:ph type="body" sz="quarter" idx="13"/>
          </p:nvPr>
        </p:nvSpPr>
        <p:spPr/>
        <p:txBody>
          <a:bodyPr>
            <a:normAutofit/>
          </a:bodyPr>
          <a:lstStyle/>
          <a:p>
            <a:r>
              <a:rPr lang="en-US" sz="2200" dirty="0">
                <a:solidFill>
                  <a:srgbClr val="005B99"/>
                </a:solidFill>
              </a:rPr>
              <a:t>Disclosures</a:t>
            </a:r>
          </a:p>
        </p:txBody>
      </p:sp>
      <p:sp>
        <p:nvSpPr>
          <p:cNvPr id="4" name="Slide Number Placeholder 3">
            <a:extLst>
              <a:ext uri="{FF2B5EF4-FFF2-40B4-BE49-F238E27FC236}">
                <a16:creationId xmlns:a16="http://schemas.microsoft.com/office/drawing/2014/main" id="{565EB62F-3FF2-4A68-A003-CB203808DC2A}"/>
              </a:ext>
            </a:extLst>
          </p:cNvPr>
          <p:cNvSpPr>
            <a:spLocks noGrp="1"/>
          </p:cNvSpPr>
          <p:nvPr>
            <p:ph type="sldNum" sz="quarter" idx="18"/>
          </p:nvPr>
        </p:nvSpPr>
        <p:spPr/>
        <p:txBody>
          <a:bodyPr/>
          <a:lstStyle/>
          <a:p>
            <a:fld id="{256D3EEF-DE4E-429D-8EC4-DDC531AFF587}" type="slidenum">
              <a:rPr lang="en-US" smtClean="0"/>
              <a:pPr/>
              <a:t>14</a:t>
            </a:fld>
            <a:endParaRPr lang="en-US" dirty="0"/>
          </a:p>
        </p:txBody>
      </p:sp>
      <p:sp>
        <p:nvSpPr>
          <p:cNvPr id="7" name="Content Placeholder 3">
            <a:extLst>
              <a:ext uri="{FF2B5EF4-FFF2-40B4-BE49-F238E27FC236}">
                <a16:creationId xmlns:a16="http://schemas.microsoft.com/office/drawing/2014/main" id="{49B9BE69-BA14-4B36-B966-9FC1FDEFAFBE}"/>
              </a:ext>
            </a:extLst>
          </p:cNvPr>
          <p:cNvSpPr>
            <a:spLocks noGrp="1"/>
          </p:cNvSpPr>
          <p:nvPr>
            <p:ph sz="quarter" idx="4294967295"/>
          </p:nvPr>
        </p:nvSpPr>
        <p:spPr>
          <a:xfrm>
            <a:off x="301752" y="914400"/>
            <a:ext cx="8613648" cy="5486400"/>
          </a:xfrm>
        </p:spPr>
        <p:txBody>
          <a:bodyPr>
            <a:noAutofit/>
          </a:bodyPr>
          <a:lstStyle/>
          <a:p>
            <a:r>
              <a:rPr lang="en-US" dirty="0"/>
              <a:t>This information in this presentation is for the purpose of information exchange. This is not a solicitation or offer to buy or sell any security. You must do your own due diligence and consult a professional investment advisor before making any investment decisions. The use of a proprietary technique, model or algorithm does not guarantee any specific or profitable results. </a:t>
            </a:r>
            <a:r>
              <a:rPr lang="en-US" b="1" dirty="0"/>
              <a:t>Past performance is not indicative of future returns</a:t>
            </a:r>
            <a:r>
              <a:rPr lang="en-US" dirty="0"/>
              <a:t>. The performance data presented are gross returns, unless otherwise noted. </a:t>
            </a:r>
          </a:p>
          <a:p>
            <a:r>
              <a:rPr lang="en-US" dirty="0"/>
              <a:t> </a:t>
            </a:r>
          </a:p>
          <a:p>
            <a:r>
              <a:rPr lang="en-US" dirty="0"/>
              <a:t>The risk of loss in trading securities can be substantial. You should therefore carefully consider whether such trading is suitable for you in light of your financial condition. All information posted is believed to come from reliable sources. We do not warrant the accuracy or completeness of information made available and therefore will not be liable for any losses incurred.</a:t>
            </a:r>
          </a:p>
          <a:p>
            <a:r>
              <a:rPr lang="en-US" dirty="0"/>
              <a:t>	</a:t>
            </a:r>
          </a:p>
          <a:p>
            <a:r>
              <a:rPr lang="en-US" dirty="0"/>
              <a:t>The investment performance shown in this presentation is HYPOTHETICAL. It is based on the back tests of historical data. Hypothetical performance results have many inherent limitations, some of which are described below. No representation is being made that any account will or is likely to achieve profits or losses similar to those shown. In fact, there are frequently sharp differences between hypothetical performance results and the actual results subsequently achieved by any particular trading program.</a:t>
            </a:r>
          </a:p>
          <a:p>
            <a:endParaRPr lang="en-US" dirty="0"/>
          </a:p>
          <a:p>
            <a:r>
              <a:rPr lang="en-US" dirty="0"/>
              <a:t>One of the limitations of hypothetical performance results is that they are generally prepared with the benefit of hindsight. In addition, hypothetical trading does not involve financial risk, and no hypothetical trading record can completely account for the impact of financial risk in actual trading. For example, the ability to withstand losses or adhere to a particular trading program in spite of trading losses are material points which can also adversely affect actual trading results. There are numerous other factors related to the markets in general or to the implementation of any specific trading program which cannot be fully accounted for in the presentation of hypothetical performance results and all of which can adversely affect actual trading results.</a:t>
            </a:r>
          </a:p>
          <a:p>
            <a:r>
              <a:rPr lang="en-US" dirty="0"/>
              <a:t> </a:t>
            </a:r>
          </a:p>
          <a:p>
            <a:r>
              <a:rPr lang="en-US" dirty="0"/>
              <a:t>The composition of a benchmark index may not reflect the manner in which a </a:t>
            </a:r>
            <a:r>
              <a:rPr lang="en-US" dirty="0" err="1"/>
              <a:t>Julex</a:t>
            </a:r>
            <a:r>
              <a:rPr lang="en-US" dirty="0"/>
              <a:t> portfolio is constructed in relation to expected or achieved returns, investment holdings, portfolio guidelines, restrictions, sectors, correlations, concentrations, volatility, or tracking error targets, all of which are subject to change over time.</a:t>
            </a:r>
          </a:p>
          <a:p>
            <a:r>
              <a:rPr lang="en-US" dirty="0"/>
              <a:t> </a:t>
            </a:r>
          </a:p>
          <a:p>
            <a:r>
              <a:rPr lang="en-US" dirty="0"/>
              <a:t>No representation or warranty is made to the reasonableness of the assumptions made or that all assumptions used to construct the performance provided have been stated or fully considered.</a:t>
            </a:r>
          </a:p>
          <a:p>
            <a:r>
              <a:rPr lang="en-US" dirty="0"/>
              <a:t> </a:t>
            </a:r>
          </a:p>
          <a:p>
            <a:endParaRPr lang="en-US" dirty="0">
              <a:latin typeface="+mj-lt"/>
            </a:endParaRPr>
          </a:p>
        </p:txBody>
      </p:sp>
    </p:spTree>
    <p:extLst>
      <p:ext uri="{BB962C8B-B14F-4D97-AF65-F5344CB8AC3E}">
        <p14:creationId xmlns:p14="http://schemas.microsoft.com/office/powerpoint/2010/main" val="263542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a:xfrm>
            <a:off x="7772400" y="6626352"/>
            <a:ext cx="990600" cy="304800"/>
          </a:xfrm>
        </p:spPr>
        <p:txBody>
          <a:bodyPr/>
          <a:lstStyle/>
          <a:p>
            <a:pPr algn="r"/>
            <a:fld id="{256D3EEF-DE4E-429D-8EC4-DDC531AFF587}" type="slidenum">
              <a:rPr kumimoji="0" lang="en-US" sz="1000" smtClean="0">
                <a:solidFill>
                  <a:schemeClr val="bg1"/>
                </a:solidFill>
              </a:rPr>
              <a:pPr algn="r"/>
              <a:t>2</a:t>
            </a:fld>
            <a:endParaRPr kumimoji="0" lang="en-US" sz="1000" dirty="0">
              <a:solidFill>
                <a:schemeClr val="bg1"/>
              </a:solidFill>
            </a:endParaRPr>
          </a:p>
        </p:txBody>
      </p:sp>
      <p:sp>
        <p:nvSpPr>
          <p:cNvPr id="5" name="Text Placeholder 4">
            <a:extLst>
              <a:ext uri="{FF2B5EF4-FFF2-40B4-BE49-F238E27FC236}">
                <a16:creationId xmlns:a16="http://schemas.microsoft.com/office/drawing/2014/main" id="{B0F191E7-1380-4C90-89A8-083F8C1ACB0F}"/>
              </a:ext>
            </a:extLst>
          </p:cNvPr>
          <p:cNvSpPr>
            <a:spLocks noGrp="1"/>
          </p:cNvSpPr>
          <p:nvPr>
            <p:ph type="body" sz="quarter" idx="13"/>
          </p:nvPr>
        </p:nvSpPr>
        <p:spPr/>
        <p:txBody>
          <a:bodyPr>
            <a:normAutofit/>
          </a:bodyPr>
          <a:lstStyle/>
          <a:p>
            <a:r>
              <a:rPr lang="en-US" sz="2000" dirty="0">
                <a:solidFill>
                  <a:srgbClr val="005B99"/>
                </a:solidFill>
              </a:rPr>
              <a:t>Firm Overview</a:t>
            </a:r>
          </a:p>
        </p:txBody>
      </p:sp>
      <p:sp>
        <p:nvSpPr>
          <p:cNvPr id="7" name="TextBox 6">
            <a:extLst>
              <a:ext uri="{FF2B5EF4-FFF2-40B4-BE49-F238E27FC236}">
                <a16:creationId xmlns:a16="http://schemas.microsoft.com/office/drawing/2014/main" id="{31090949-F463-4066-BC2D-5815FB37A3C0}"/>
              </a:ext>
            </a:extLst>
          </p:cNvPr>
          <p:cNvSpPr txBox="1"/>
          <p:nvPr/>
        </p:nvSpPr>
        <p:spPr>
          <a:xfrm>
            <a:off x="515498" y="2727611"/>
            <a:ext cx="8122852" cy="1107996"/>
          </a:xfrm>
          <a:prstGeom prst="rect">
            <a:avLst/>
          </a:prstGeom>
          <a:noFill/>
          <a:ln>
            <a:solidFill>
              <a:schemeClr val="accent4">
                <a:lumMod val="75000"/>
              </a:schemeClr>
            </a:solidFill>
          </a:ln>
        </p:spPr>
        <p:txBody>
          <a:bodyPr wrap="square" rtlCol="0">
            <a:spAutoFit/>
          </a:bodyPr>
          <a:lstStyle/>
          <a:p>
            <a:r>
              <a:rPr lang="en-US" b="1" dirty="0"/>
              <a:t>Team</a:t>
            </a:r>
            <a:endParaRPr lang="en-US" dirty="0"/>
          </a:p>
          <a:p>
            <a:pPr marL="742950" lvl="1" indent="-285750">
              <a:buFont typeface="Arial" panose="020B0604020202020204" pitchFamily="34" charset="0"/>
              <a:buChar char="•"/>
            </a:pPr>
            <a:r>
              <a:rPr lang="en-US" sz="1600" dirty="0"/>
              <a:t>Average 20+ years of institutional investment experience</a:t>
            </a:r>
          </a:p>
          <a:p>
            <a:pPr marL="742950" lvl="1" indent="-285750">
              <a:buFont typeface="Arial" panose="020B0604020202020204" pitchFamily="34" charset="0"/>
              <a:buChar char="•"/>
            </a:pPr>
            <a:r>
              <a:rPr lang="en-US" sz="1600" dirty="0"/>
              <a:t>Quantitatively driven research team</a:t>
            </a:r>
          </a:p>
          <a:p>
            <a:pPr marL="742950" lvl="1" indent="-285750">
              <a:buFont typeface="Arial" panose="020B0604020202020204" pitchFamily="34" charset="0"/>
              <a:buChar char="•"/>
            </a:pPr>
            <a:r>
              <a:rPr lang="en-US" sz="1600" dirty="0"/>
              <a:t>Portfolio management team includes 4 Ph.D.’s</a:t>
            </a:r>
          </a:p>
        </p:txBody>
      </p:sp>
      <p:sp>
        <p:nvSpPr>
          <p:cNvPr id="2" name="Rectangle 1">
            <a:extLst>
              <a:ext uri="{FF2B5EF4-FFF2-40B4-BE49-F238E27FC236}">
                <a16:creationId xmlns:a16="http://schemas.microsoft.com/office/drawing/2014/main" id="{78409DB4-3E23-4C4C-B401-CCA8ED71C893}"/>
              </a:ext>
            </a:extLst>
          </p:cNvPr>
          <p:cNvSpPr/>
          <p:nvPr/>
        </p:nvSpPr>
        <p:spPr>
          <a:xfrm>
            <a:off x="515498" y="4209220"/>
            <a:ext cx="8122852" cy="1107996"/>
          </a:xfrm>
          <a:prstGeom prst="rect">
            <a:avLst/>
          </a:prstGeom>
          <a:ln>
            <a:solidFill>
              <a:srgbClr val="2B4A76"/>
            </a:solidFill>
          </a:ln>
        </p:spPr>
        <p:txBody>
          <a:bodyPr wrap="square">
            <a:spAutoFit/>
          </a:bodyPr>
          <a:lstStyle/>
          <a:p>
            <a:r>
              <a:rPr lang="en-US" b="1" dirty="0"/>
              <a:t>Investment Philosophy</a:t>
            </a:r>
          </a:p>
          <a:p>
            <a:pPr marL="742950" lvl="1" indent="-285750">
              <a:buFont typeface="Arial" panose="020B0604020202020204" pitchFamily="34" charset="0"/>
              <a:buChar char="•"/>
            </a:pPr>
            <a:r>
              <a:rPr lang="en-US" sz="1600" dirty="0"/>
              <a:t>Long-term outperformance can be achieved by limiting the downside risk during prolonged market downturns</a:t>
            </a:r>
          </a:p>
          <a:p>
            <a:pPr marL="742950" lvl="1" indent="-285750">
              <a:buFont typeface="Arial" panose="020B0604020202020204" pitchFamily="34" charset="0"/>
              <a:buChar char="•"/>
            </a:pPr>
            <a:r>
              <a:rPr lang="en-US" sz="1600" dirty="0"/>
              <a:t>Investment alpha can be generated through factor-based concentrated portfolios</a:t>
            </a:r>
          </a:p>
        </p:txBody>
      </p:sp>
      <p:sp>
        <p:nvSpPr>
          <p:cNvPr id="9" name="TextBox 8">
            <a:extLst>
              <a:ext uri="{FF2B5EF4-FFF2-40B4-BE49-F238E27FC236}">
                <a16:creationId xmlns:a16="http://schemas.microsoft.com/office/drawing/2014/main" id="{EB4F93B6-D37A-4275-8EC1-4D0626DA9F17}"/>
              </a:ext>
            </a:extLst>
          </p:cNvPr>
          <p:cNvSpPr txBox="1"/>
          <p:nvPr/>
        </p:nvSpPr>
        <p:spPr>
          <a:xfrm>
            <a:off x="494420" y="1065574"/>
            <a:ext cx="8134736" cy="1354217"/>
          </a:xfrm>
          <a:prstGeom prst="rect">
            <a:avLst/>
          </a:prstGeom>
          <a:noFill/>
          <a:ln>
            <a:solidFill>
              <a:schemeClr val="accent4">
                <a:lumMod val="75000"/>
              </a:schemeClr>
            </a:solidFill>
          </a:ln>
        </p:spPr>
        <p:txBody>
          <a:bodyPr wrap="square" rtlCol="0">
            <a:spAutoFit/>
          </a:bodyPr>
          <a:lstStyle/>
          <a:p>
            <a:r>
              <a:rPr lang="en-US" b="1" dirty="0"/>
              <a:t>Firm</a:t>
            </a:r>
            <a:endParaRPr lang="en-US" dirty="0"/>
          </a:p>
          <a:p>
            <a:pPr marL="742950" lvl="1" indent="-285750">
              <a:buFont typeface="Arial" panose="020B0604020202020204" pitchFamily="34" charset="0"/>
              <a:buChar char="•"/>
            </a:pPr>
            <a:r>
              <a:rPr lang="en-US" sz="1600" dirty="0"/>
              <a:t>Employee-owned, established 2012</a:t>
            </a:r>
          </a:p>
          <a:p>
            <a:pPr marL="742950" lvl="1" indent="-285750">
              <a:buFont typeface="Arial" panose="020B0604020202020204" pitchFamily="34" charset="0"/>
              <a:buChar char="•"/>
            </a:pPr>
            <a:r>
              <a:rPr lang="en-US" sz="1600" dirty="0"/>
              <a:t>Model driven, rules-based quantitative investment process</a:t>
            </a:r>
          </a:p>
          <a:p>
            <a:pPr marL="742950" lvl="1" indent="-285750">
              <a:buFont typeface="Arial" panose="020B0604020202020204" pitchFamily="34" charset="0"/>
              <a:buChar char="•"/>
            </a:pPr>
            <a:r>
              <a:rPr lang="en-US" sz="1600" dirty="0"/>
              <a:t>Specialized in tactical asset allocation, quantitative equity and option overlays</a:t>
            </a:r>
          </a:p>
          <a:p>
            <a:pPr marL="742950" lvl="1" indent="-285750">
              <a:buFont typeface="Arial" panose="020B0604020202020204" pitchFamily="34" charset="0"/>
              <a:buChar char="•"/>
            </a:pPr>
            <a:r>
              <a:rPr lang="en-US" sz="1600" dirty="0"/>
              <a:t>Partner with clients to develop customized solutions</a:t>
            </a:r>
          </a:p>
        </p:txBody>
      </p:sp>
    </p:spTree>
    <p:extLst>
      <p:ext uri="{BB962C8B-B14F-4D97-AF65-F5344CB8AC3E}">
        <p14:creationId xmlns:p14="http://schemas.microsoft.com/office/powerpoint/2010/main" val="100714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p:txBody>
          <a:bodyPr/>
          <a:lstStyle/>
          <a:p>
            <a:pPr algn="r"/>
            <a:fld id="{256D3EEF-DE4E-429D-8EC4-DDC531AFF587}" type="slidenum">
              <a:rPr kumimoji="0" lang="en-US" sz="1000" smtClean="0"/>
              <a:pPr algn="r"/>
              <a:t>3</a:t>
            </a:fld>
            <a:endParaRPr kumimoji="0" lang="en-US" sz="1000" dirty="0"/>
          </a:p>
        </p:txBody>
      </p:sp>
      <p:sp>
        <p:nvSpPr>
          <p:cNvPr id="3" name="Text Placeholder 2">
            <a:extLst>
              <a:ext uri="{FF2B5EF4-FFF2-40B4-BE49-F238E27FC236}">
                <a16:creationId xmlns:a16="http://schemas.microsoft.com/office/drawing/2014/main" id="{A4789E31-9EF0-44C8-8E28-E506E39C04C4}"/>
              </a:ext>
            </a:extLst>
          </p:cNvPr>
          <p:cNvSpPr>
            <a:spLocks noGrp="1"/>
          </p:cNvSpPr>
          <p:nvPr>
            <p:ph type="body" sz="quarter" idx="13"/>
          </p:nvPr>
        </p:nvSpPr>
        <p:spPr>
          <a:xfrm>
            <a:off x="-10212" y="0"/>
            <a:ext cx="9144000" cy="756356"/>
          </a:xfrm>
          <a:solidFill>
            <a:srgbClr val="005B99">
              <a:alpha val="0"/>
            </a:srgbClr>
          </a:solidFill>
        </p:spPr>
        <p:txBody>
          <a:bodyPr>
            <a:normAutofit/>
          </a:bodyPr>
          <a:lstStyle/>
          <a:p>
            <a:r>
              <a:rPr lang="en-US" sz="2000" dirty="0">
                <a:solidFill>
                  <a:srgbClr val="005B99"/>
                </a:solidFill>
              </a:rPr>
              <a:t>Investment Team </a:t>
            </a:r>
          </a:p>
        </p:txBody>
      </p:sp>
      <p:graphicFrame>
        <p:nvGraphicFramePr>
          <p:cNvPr id="23" name="Table 22">
            <a:extLst>
              <a:ext uri="{FF2B5EF4-FFF2-40B4-BE49-F238E27FC236}">
                <a16:creationId xmlns:a16="http://schemas.microsoft.com/office/drawing/2014/main" id="{30B411E6-C2A3-4F53-BA9D-9356CBE287EA}"/>
              </a:ext>
            </a:extLst>
          </p:cNvPr>
          <p:cNvGraphicFramePr>
            <a:graphicFrameLocks noGrp="1"/>
          </p:cNvGraphicFramePr>
          <p:nvPr>
            <p:extLst>
              <p:ext uri="{D42A27DB-BD31-4B8C-83A1-F6EECF244321}">
                <p14:modId xmlns:p14="http://schemas.microsoft.com/office/powerpoint/2010/main" val="130732551"/>
              </p:ext>
            </p:extLst>
          </p:nvPr>
        </p:nvGraphicFramePr>
        <p:xfrm>
          <a:off x="249094" y="949678"/>
          <a:ext cx="8645812" cy="5459794"/>
        </p:xfrm>
        <a:graphic>
          <a:graphicData uri="http://schemas.openxmlformats.org/drawingml/2006/table">
            <a:tbl>
              <a:tblPr firstRow="1" bandRow="1">
                <a:tableStyleId>{1E171933-4619-4E11-9A3F-F7608DF75F80}</a:tableStyleId>
              </a:tblPr>
              <a:tblGrid>
                <a:gridCol w="980318">
                  <a:extLst>
                    <a:ext uri="{9D8B030D-6E8A-4147-A177-3AD203B41FA5}">
                      <a16:colId xmlns:a16="http://schemas.microsoft.com/office/drawing/2014/main" val="20000"/>
                    </a:ext>
                  </a:extLst>
                </a:gridCol>
                <a:gridCol w="1600200">
                  <a:extLst>
                    <a:ext uri="{9D8B030D-6E8A-4147-A177-3AD203B41FA5}">
                      <a16:colId xmlns:a16="http://schemas.microsoft.com/office/drawing/2014/main" val="2934992272"/>
                    </a:ext>
                  </a:extLst>
                </a:gridCol>
                <a:gridCol w="3687655">
                  <a:extLst>
                    <a:ext uri="{9D8B030D-6E8A-4147-A177-3AD203B41FA5}">
                      <a16:colId xmlns:a16="http://schemas.microsoft.com/office/drawing/2014/main" val="20001"/>
                    </a:ext>
                  </a:extLst>
                </a:gridCol>
                <a:gridCol w="2377639">
                  <a:extLst>
                    <a:ext uri="{9D8B030D-6E8A-4147-A177-3AD203B41FA5}">
                      <a16:colId xmlns:a16="http://schemas.microsoft.com/office/drawing/2014/main" val="20002"/>
                    </a:ext>
                  </a:extLst>
                </a:gridCol>
              </a:tblGrid>
              <a:tr h="395637">
                <a:tc>
                  <a:txBody>
                    <a:bodyPr/>
                    <a:lstStyle/>
                    <a:p>
                      <a:pPr algn="ctr"/>
                      <a:r>
                        <a:rPr lang="en-US" sz="1400" dirty="0"/>
                        <a:t>Team</a:t>
                      </a:r>
                    </a:p>
                  </a:txBody>
                  <a:tcPr>
                    <a:solidFill>
                      <a:srgbClr val="005B99"/>
                    </a:solidFill>
                  </a:tcPr>
                </a:tc>
                <a:tc>
                  <a:txBody>
                    <a:bodyPr/>
                    <a:lstStyle/>
                    <a:p>
                      <a:pPr algn="ctr"/>
                      <a:r>
                        <a:rPr lang="en-US" sz="1400" dirty="0"/>
                        <a:t>Role</a:t>
                      </a:r>
                    </a:p>
                  </a:txBody>
                  <a:tcPr>
                    <a:solidFill>
                      <a:srgbClr val="005B99"/>
                    </a:solidFill>
                  </a:tcPr>
                </a:tc>
                <a:tc>
                  <a:txBody>
                    <a:bodyPr/>
                    <a:lstStyle/>
                    <a:p>
                      <a:pPr algn="ctr"/>
                      <a:r>
                        <a:rPr lang="en-US" sz="1400" dirty="0"/>
                        <a:t>Experience</a:t>
                      </a:r>
                    </a:p>
                  </a:txBody>
                  <a:tcPr>
                    <a:solidFill>
                      <a:srgbClr val="005B99"/>
                    </a:solidFill>
                  </a:tcPr>
                </a:tc>
                <a:tc>
                  <a:txBody>
                    <a:bodyPr/>
                    <a:lstStyle/>
                    <a:p>
                      <a:pPr algn="ctr"/>
                      <a:r>
                        <a:rPr lang="en-US" sz="1400" dirty="0"/>
                        <a:t>Education</a:t>
                      </a:r>
                    </a:p>
                  </a:txBody>
                  <a:tcPr>
                    <a:solidFill>
                      <a:srgbClr val="005B99"/>
                    </a:solidFill>
                  </a:tcPr>
                </a:tc>
                <a:extLst>
                  <a:ext uri="{0D108BD9-81ED-4DB2-BD59-A6C34878D82A}">
                    <a16:rowId xmlns:a16="http://schemas.microsoft.com/office/drawing/2014/main" val="10000"/>
                  </a:ext>
                </a:extLst>
              </a:tr>
              <a:tr h="989093">
                <a:tc>
                  <a:txBody>
                    <a:bodyPr/>
                    <a:lstStyle/>
                    <a:p>
                      <a:r>
                        <a:rPr lang="en-US" sz="1100" dirty="0"/>
                        <a:t>Henry</a:t>
                      </a:r>
                      <a:r>
                        <a:rPr lang="en-US" sz="1100" baseline="0" dirty="0"/>
                        <a:t> Ma </a:t>
                      </a:r>
                    </a:p>
                    <a:p>
                      <a:r>
                        <a:rPr lang="en-US" sz="1100" baseline="0" dirty="0"/>
                        <a:t>Ph.D., CFA</a:t>
                      </a:r>
                      <a:endParaRPr lang="en-US" sz="1100" b="1" dirty="0"/>
                    </a:p>
                  </a:txBody>
                  <a:tcPr/>
                </a:tc>
                <a:tc>
                  <a:txBody>
                    <a:bodyPr/>
                    <a:lstStyle/>
                    <a:p>
                      <a:pPr algn="l"/>
                      <a:r>
                        <a:rPr lang="en-US" sz="1100" dirty="0"/>
                        <a:t>President</a:t>
                      </a:r>
                    </a:p>
                    <a:p>
                      <a:pPr algn="l"/>
                      <a:r>
                        <a:rPr lang="en-US" sz="1100" dirty="0"/>
                        <a:t>Chief Investment Officer</a:t>
                      </a:r>
                    </a:p>
                  </a:txBody>
                  <a:tcPr/>
                </a:tc>
                <a:tc>
                  <a:txBody>
                    <a:bodyPr/>
                    <a:lstStyle/>
                    <a:p>
                      <a:r>
                        <a:rPr lang="en-US" sz="1100" dirty="0"/>
                        <a:t>Geode Capital </a:t>
                      </a:r>
                      <a:r>
                        <a:rPr lang="en-US" sz="1100" baseline="0" dirty="0"/>
                        <a:t> – Hedge Fund Manager</a:t>
                      </a:r>
                    </a:p>
                    <a:p>
                      <a:r>
                        <a:rPr lang="en-US" sz="1100" baseline="0" dirty="0"/>
                        <a:t>Loomis Sayles – Director of Quantitative Research</a:t>
                      </a:r>
                    </a:p>
                    <a:p>
                      <a:r>
                        <a:rPr lang="en-US" sz="1100" baseline="0" dirty="0"/>
                        <a:t>Fortis Investments  - Director of Quantitative Research</a:t>
                      </a:r>
                    </a:p>
                    <a:p>
                      <a:r>
                        <a:rPr lang="en-US" sz="1100" baseline="0" dirty="0"/>
                        <a:t>Sun Life Financial– Portfolio Manager</a:t>
                      </a:r>
                    </a:p>
                  </a:txBody>
                  <a:tcPr/>
                </a:tc>
                <a:tc>
                  <a:txBody>
                    <a:bodyPr/>
                    <a:lstStyle/>
                    <a:p>
                      <a:r>
                        <a:rPr lang="en-US" sz="1100" dirty="0"/>
                        <a:t>Ph.D. Economics</a:t>
                      </a:r>
                      <a:r>
                        <a:rPr lang="en-US" sz="1100" baseline="0" dirty="0"/>
                        <a:t> – Boston University</a:t>
                      </a:r>
                    </a:p>
                    <a:p>
                      <a:r>
                        <a:rPr lang="en-US" sz="1100" baseline="0" dirty="0"/>
                        <a:t>BA, MA – Peking University</a:t>
                      </a:r>
                      <a:endParaRPr lang="en-US" sz="1100" dirty="0"/>
                    </a:p>
                  </a:txBody>
                  <a:tcPr/>
                </a:tc>
                <a:extLst>
                  <a:ext uri="{0D108BD9-81ED-4DB2-BD59-A6C34878D82A}">
                    <a16:rowId xmlns:a16="http://schemas.microsoft.com/office/drawing/2014/main" val="10001"/>
                  </a:ext>
                </a:extLst>
              </a:tr>
              <a:tr h="989093">
                <a:tc>
                  <a:txBody>
                    <a:bodyPr/>
                    <a:lstStyle/>
                    <a:p>
                      <a:r>
                        <a:rPr lang="en-US" sz="1100" dirty="0"/>
                        <a:t>George Xiang</a:t>
                      </a:r>
                    </a:p>
                    <a:p>
                      <a:r>
                        <a:rPr lang="en-US" sz="1100" dirty="0"/>
                        <a:t>Ph.D., CFA</a:t>
                      </a:r>
                      <a:endParaRPr lang="en-US" sz="1100" b="1" dirty="0"/>
                    </a:p>
                  </a:txBody>
                  <a:tcPr/>
                </a:tc>
                <a:tc>
                  <a:txBody>
                    <a:bodyPr/>
                    <a:lstStyle/>
                    <a:p>
                      <a:pPr algn="l"/>
                      <a:r>
                        <a:rPr lang="en-US" sz="1100" dirty="0"/>
                        <a:t>Portfolio Manager</a:t>
                      </a:r>
                    </a:p>
                    <a:p>
                      <a:pPr algn="l"/>
                      <a:r>
                        <a:rPr lang="en-US" sz="1100" dirty="0"/>
                        <a:t>Research </a:t>
                      </a:r>
                    </a:p>
                  </a:txBody>
                  <a:tcPr/>
                </a:tc>
                <a:tc>
                  <a:txBody>
                    <a:bodyPr/>
                    <a:lstStyle/>
                    <a:p>
                      <a:r>
                        <a:rPr lang="en-US" sz="1100" dirty="0"/>
                        <a:t>State</a:t>
                      </a:r>
                      <a:r>
                        <a:rPr lang="en-US" sz="1100" baseline="0" dirty="0"/>
                        <a:t> Street Global Advisors (SSGA)  – Head of Quantitative Research</a:t>
                      </a:r>
                    </a:p>
                    <a:p>
                      <a:r>
                        <a:rPr lang="en-US" sz="1100" baseline="0" dirty="0"/>
                        <a:t>Loomis Sayles – Senior Quantitative Analyst</a:t>
                      </a:r>
                    </a:p>
                    <a:p>
                      <a:r>
                        <a:rPr lang="en-US" sz="1100" baseline="0" dirty="0"/>
                        <a:t>Conseco Capital – Quantitative Research Manager</a:t>
                      </a:r>
                      <a:endParaRPr lang="en-US" sz="1100" dirty="0"/>
                    </a:p>
                  </a:txBody>
                  <a:tcPr/>
                </a:tc>
                <a:tc>
                  <a:txBody>
                    <a:bodyPr/>
                    <a:lstStyle/>
                    <a:p>
                      <a:r>
                        <a:rPr lang="en-US" sz="1100" dirty="0"/>
                        <a:t>Ph.D.,</a:t>
                      </a:r>
                      <a:r>
                        <a:rPr lang="en-US" sz="1100" baseline="0" dirty="0"/>
                        <a:t>  Mathematics – Purdue University</a:t>
                      </a:r>
                    </a:p>
                    <a:p>
                      <a:r>
                        <a:rPr lang="en-US" sz="1100" baseline="0" dirty="0"/>
                        <a:t>BA – </a:t>
                      </a:r>
                      <a:r>
                        <a:rPr lang="en-US" sz="1100" baseline="0" dirty="0" err="1"/>
                        <a:t>Nankai</a:t>
                      </a:r>
                      <a:r>
                        <a:rPr lang="en-US" sz="1100" baseline="0" dirty="0"/>
                        <a:t> University</a:t>
                      </a:r>
                      <a:endParaRPr lang="en-US" sz="1100" dirty="0"/>
                    </a:p>
                  </a:txBody>
                  <a:tcPr/>
                </a:tc>
                <a:extLst>
                  <a:ext uri="{0D108BD9-81ED-4DB2-BD59-A6C34878D82A}">
                    <a16:rowId xmlns:a16="http://schemas.microsoft.com/office/drawing/2014/main" val="10002"/>
                  </a:ext>
                </a:extLst>
              </a:tr>
              <a:tr h="771493">
                <a:tc>
                  <a:txBody>
                    <a:bodyPr/>
                    <a:lstStyle/>
                    <a:p>
                      <a:r>
                        <a:rPr lang="en-US" sz="1100" dirty="0"/>
                        <a:t>Frank Zhuang</a:t>
                      </a:r>
                    </a:p>
                    <a:p>
                      <a:r>
                        <a:rPr lang="en-US" sz="1100" dirty="0"/>
                        <a:t>Ph.D. </a:t>
                      </a:r>
                      <a:endParaRPr lang="en-US" sz="1100" b="1" dirty="0"/>
                    </a:p>
                  </a:txBody>
                  <a:tcPr/>
                </a:tc>
                <a:tc>
                  <a:txBody>
                    <a:bodyPr/>
                    <a:lstStyle/>
                    <a:p>
                      <a:pPr algn="l"/>
                      <a:r>
                        <a:rPr lang="en-US" sz="1100" dirty="0">
                          <a:latin typeface="+mj-lt"/>
                        </a:rPr>
                        <a:t>Portfolio Manager</a:t>
                      </a:r>
                    </a:p>
                    <a:p>
                      <a:pPr algn="l"/>
                      <a:r>
                        <a:rPr lang="en-US" sz="1100" dirty="0">
                          <a:latin typeface="+mj-lt"/>
                        </a:rPr>
                        <a:t>Research</a:t>
                      </a:r>
                    </a:p>
                  </a:txBody>
                  <a:tcPr/>
                </a:tc>
                <a:tc>
                  <a:txBody>
                    <a:bodyPr/>
                    <a:lstStyle/>
                    <a:p>
                      <a:r>
                        <a:rPr lang="en-US" sz="1100" dirty="0"/>
                        <a:t>Ericsson</a:t>
                      </a:r>
                      <a:r>
                        <a:rPr lang="en-US" sz="1100" baseline="0" dirty="0"/>
                        <a:t> – Senior Engineer</a:t>
                      </a:r>
                    </a:p>
                    <a:p>
                      <a:r>
                        <a:rPr lang="en-US" sz="1100" dirty="0"/>
                        <a:t>Nortel, Alcatel/Lucent -</a:t>
                      </a:r>
                      <a:r>
                        <a:rPr lang="en-US" sz="1100" baseline="0" dirty="0"/>
                        <a:t> </a:t>
                      </a:r>
                      <a:r>
                        <a:rPr lang="en-US" sz="1100" dirty="0"/>
                        <a:t>Senior Research Scientist</a:t>
                      </a:r>
                      <a:endParaRPr lang="en-US" sz="1100" dirty="0">
                        <a:latin typeface="+mj-lt"/>
                      </a:endParaRPr>
                    </a:p>
                  </a:txBody>
                  <a:tcPr/>
                </a:tc>
                <a:tc>
                  <a:txBody>
                    <a:bodyPr/>
                    <a:lstStyle/>
                    <a:p>
                      <a:r>
                        <a:rPr lang="en-US" sz="1100" dirty="0"/>
                        <a:t>Ph.D. Electric</a:t>
                      </a:r>
                      <a:r>
                        <a:rPr lang="en-US" sz="1100" baseline="0" dirty="0"/>
                        <a:t>  Engineering </a:t>
                      </a:r>
                      <a:r>
                        <a:rPr lang="en-US" sz="1100" dirty="0"/>
                        <a:t>– University of Maryland</a:t>
                      </a:r>
                    </a:p>
                    <a:p>
                      <a:r>
                        <a:rPr lang="en-US" sz="1100" dirty="0"/>
                        <a:t>MS</a:t>
                      </a:r>
                      <a:r>
                        <a:rPr lang="en-US" sz="1100" baseline="0" dirty="0"/>
                        <a:t> </a:t>
                      </a:r>
                      <a:r>
                        <a:rPr lang="en-US" sz="1100" dirty="0"/>
                        <a:t> – West Virginia University</a:t>
                      </a:r>
                    </a:p>
                  </a:txBody>
                  <a:tcPr/>
                </a:tc>
                <a:extLst>
                  <a:ext uri="{0D108BD9-81ED-4DB2-BD59-A6C34878D82A}">
                    <a16:rowId xmlns:a16="http://schemas.microsoft.com/office/drawing/2014/main" val="10003"/>
                  </a:ext>
                </a:extLst>
              </a:tr>
              <a:tr h="989093">
                <a:tc>
                  <a:txBody>
                    <a:bodyPr/>
                    <a:lstStyle/>
                    <a:p>
                      <a:r>
                        <a:rPr lang="en-US" sz="1100" dirty="0"/>
                        <a:t>Jeffrey</a:t>
                      </a:r>
                      <a:r>
                        <a:rPr lang="en-US" sz="1100" baseline="0" dirty="0"/>
                        <a:t> Megar</a:t>
                      </a:r>
                    </a:p>
                    <a:p>
                      <a:r>
                        <a:rPr lang="en-US" sz="1100" baseline="0" dirty="0"/>
                        <a:t>CFA</a:t>
                      </a:r>
                      <a:endParaRPr lang="en-US" sz="1100" b="1" dirty="0"/>
                    </a:p>
                  </a:txBody>
                  <a:tcPr/>
                </a:tc>
                <a:tc>
                  <a:txBody>
                    <a:bodyPr/>
                    <a:lstStyle/>
                    <a:p>
                      <a:pPr algn="l"/>
                      <a:r>
                        <a:rPr lang="en-US" sz="1100" dirty="0"/>
                        <a:t>Investment Committee Member</a:t>
                      </a:r>
                    </a:p>
                  </a:txBody>
                  <a:tcPr/>
                </a:tc>
                <a:tc>
                  <a:txBody>
                    <a:bodyPr/>
                    <a:lstStyle/>
                    <a:p>
                      <a:r>
                        <a:rPr lang="en-US" sz="1100" baseline="0" dirty="0"/>
                        <a:t>F-Squared Investments – Senior Vice President</a:t>
                      </a:r>
                    </a:p>
                    <a:p>
                      <a:r>
                        <a:rPr lang="en-US" sz="1100" baseline="0" dirty="0"/>
                        <a:t>State Street Global Advisors – Senior Portfolio Manager</a:t>
                      </a:r>
                    </a:p>
                    <a:p>
                      <a:r>
                        <a:rPr lang="en-US" sz="1100" baseline="0" dirty="0"/>
                        <a:t>Fortis Investments – Senior Portfolio Manager</a:t>
                      </a:r>
                    </a:p>
                    <a:p>
                      <a:r>
                        <a:rPr lang="en-US" sz="1100" baseline="0" dirty="0"/>
                        <a:t>Cypress Tree Investment Management</a:t>
                      </a:r>
                      <a:endParaRPr lang="en-US" sz="1100" dirty="0"/>
                    </a:p>
                  </a:txBody>
                  <a:tcPr/>
                </a:tc>
                <a:tc>
                  <a:txBody>
                    <a:bodyPr/>
                    <a:lstStyle/>
                    <a:p>
                      <a:r>
                        <a:rPr lang="en-US" sz="1100" dirty="0"/>
                        <a:t>MBA – Northeastern University</a:t>
                      </a:r>
                    </a:p>
                    <a:p>
                      <a:r>
                        <a:rPr lang="en-US" sz="1100" dirty="0"/>
                        <a:t>BA – Framingham</a:t>
                      </a:r>
                      <a:r>
                        <a:rPr lang="en-US" sz="1100" baseline="0" dirty="0"/>
                        <a:t> State University</a:t>
                      </a:r>
                      <a:endParaRPr lang="en-US" sz="1100" dirty="0"/>
                    </a:p>
                  </a:txBody>
                  <a:tcPr/>
                </a:tc>
                <a:extLst>
                  <a:ext uri="{0D108BD9-81ED-4DB2-BD59-A6C34878D82A}">
                    <a16:rowId xmlns:a16="http://schemas.microsoft.com/office/drawing/2014/main" val="10004"/>
                  </a:ext>
                </a:extLst>
              </a:tr>
              <a:tr h="553892">
                <a:tc>
                  <a:txBody>
                    <a:bodyPr/>
                    <a:lstStyle/>
                    <a:p>
                      <a:r>
                        <a:rPr lang="en-US" sz="1100" b="0" baseline="0" dirty="0"/>
                        <a:t>Liam Flaherty</a:t>
                      </a:r>
                    </a:p>
                  </a:txBody>
                  <a:tcPr/>
                </a:tc>
                <a:tc>
                  <a:txBody>
                    <a:bodyPr/>
                    <a:lstStyle/>
                    <a:p>
                      <a:pPr algn="l"/>
                      <a:r>
                        <a:rPr lang="en-US" sz="1100" dirty="0"/>
                        <a:t>Research </a:t>
                      </a:r>
                    </a:p>
                  </a:txBody>
                  <a:tcPr/>
                </a:tc>
                <a:tc>
                  <a:txBody>
                    <a:bodyPr/>
                    <a:lstStyle/>
                    <a:p>
                      <a:r>
                        <a:rPr lang="en-US" sz="1100" dirty="0"/>
                        <a:t>MFS Investments - Independent Contractor</a:t>
                      </a:r>
                    </a:p>
                    <a:p>
                      <a:r>
                        <a:rPr lang="en-US" sz="1100" dirty="0"/>
                        <a:t>MassMutual - Internship</a:t>
                      </a:r>
                    </a:p>
                  </a:txBody>
                  <a:tcPr/>
                </a:tc>
                <a:tc>
                  <a:txBody>
                    <a:bodyPr/>
                    <a:lstStyle/>
                    <a:p>
                      <a:r>
                        <a:rPr lang="en-US" sz="1100" dirty="0"/>
                        <a:t>BA – Babson College</a:t>
                      </a:r>
                    </a:p>
                  </a:txBody>
                  <a:tcPr/>
                </a:tc>
                <a:extLst>
                  <a:ext uri="{0D108BD9-81ED-4DB2-BD59-A6C34878D82A}">
                    <a16:rowId xmlns:a16="http://schemas.microsoft.com/office/drawing/2014/main" val="2127140778"/>
                  </a:ext>
                </a:extLst>
              </a:tr>
              <a:tr h="771493">
                <a:tc>
                  <a:txBody>
                    <a:bodyPr/>
                    <a:lstStyle/>
                    <a:p>
                      <a:r>
                        <a:rPr lang="en-US" sz="1100" b="0" baseline="0" dirty="0"/>
                        <a:t>Bo Wang</a:t>
                      </a:r>
                    </a:p>
                  </a:txBody>
                  <a:tcPr/>
                </a:tc>
                <a:tc>
                  <a:txBody>
                    <a:bodyPr/>
                    <a:lstStyle/>
                    <a:p>
                      <a:pPr algn="l"/>
                      <a:r>
                        <a:rPr lang="en-US" sz="1100" dirty="0"/>
                        <a:t>Research </a:t>
                      </a:r>
                    </a:p>
                  </a:txBody>
                  <a:tcPr/>
                </a:tc>
                <a:tc>
                  <a:txBody>
                    <a:bodyPr/>
                    <a:lstStyle/>
                    <a:p>
                      <a:endParaRPr lang="en-US" sz="1100" dirty="0"/>
                    </a:p>
                  </a:txBody>
                  <a:tcPr/>
                </a:tc>
                <a:tc>
                  <a:txBody>
                    <a:bodyPr/>
                    <a:lstStyle/>
                    <a:p>
                      <a:r>
                        <a:rPr lang="en-US" sz="1100" dirty="0"/>
                        <a:t>Ph.D. Candidate, Economics – Boston College</a:t>
                      </a:r>
                    </a:p>
                    <a:p>
                      <a:r>
                        <a:rPr lang="en-US" sz="1100" dirty="0"/>
                        <a:t>BA – Renmin University of China</a:t>
                      </a:r>
                    </a:p>
                  </a:txBody>
                  <a:tcPr/>
                </a:tc>
                <a:extLst>
                  <a:ext uri="{0D108BD9-81ED-4DB2-BD59-A6C34878D82A}">
                    <a16:rowId xmlns:a16="http://schemas.microsoft.com/office/drawing/2014/main" val="989251492"/>
                  </a:ext>
                </a:extLst>
              </a:tr>
            </a:tbl>
          </a:graphicData>
        </a:graphic>
      </p:graphicFrame>
    </p:spTree>
    <p:extLst>
      <p:ext uri="{BB962C8B-B14F-4D97-AF65-F5344CB8AC3E}">
        <p14:creationId xmlns:p14="http://schemas.microsoft.com/office/powerpoint/2010/main" val="193741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p:txBody>
          <a:bodyPr/>
          <a:lstStyle/>
          <a:p>
            <a:pPr algn="r"/>
            <a:fld id="{256D3EEF-DE4E-429D-8EC4-DDC531AFF587}" type="slidenum">
              <a:rPr kumimoji="0" lang="en-US" sz="1000" smtClean="0"/>
              <a:pPr algn="r"/>
              <a:t>4</a:t>
            </a:fld>
            <a:endParaRPr kumimoji="0" lang="en-US" sz="1000" dirty="0"/>
          </a:p>
        </p:txBody>
      </p:sp>
      <p:sp>
        <p:nvSpPr>
          <p:cNvPr id="3" name="Text Placeholder 2">
            <a:extLst>
              <a:ext uri="{FF2B5EF4-FFF2-40B4-BE49-F238E27FC236}">
                <a16:creationId xmlns:a16="http://schemas.microsoft.com/office/drawing/2014/main" id="{A4789E31-9EF0-44C8-8E28-E506E39C04C4}"/>
              </a:ext>
            </a:extLst>
          </p:cNvPr>
          <p:cNvSpPr>
            <a:spLocks noGrp="1"/>
          </p:cNvSpPr>
          <p:nvPr>
            <p:ph type="body" sz="quarter" idx="13"/>
          </p:nvPr>
        </p:nvSpPr>
        <p:spPr>
          <a:xfrm>
            <a:off x="-10212" y="0"/>
            <a:ext cx="9144000" cy="756356"/>
          </a:xfrm>
          <a:solidFill>
            <a:srgbClr val="005B99">
              <a:alpha val="0"/>
            </a:srgbClr>
          </a:solidFill>
        </p:spPr>
        <p:txBody>
          <a:bodyPr>
            <a:normAutofit/>
          </a:bodyPr>
          <a:lstStyle/>
          <a:p>
            <a:r>
              <a:rPr lang="en-US" sz="2000" dirty="0">
                <a:solidFill>
                  <a:srgbClr val="005B99"/>
                </a:solidFill>
              </a:rPr>
              <a:t>What is ESG Investing?</a:t>
            </a:r>
          </a:p>
        </p:txBody>
      </p:sp>
      <p:sp>
        <p:nvSpPr>
          <p:cNvPr id="9" name="TextBox 8">
            <a:extLst>
              <a:ext uri="{FF2B5EF4-FFF2-40B4-BE49-F238E27FC236}">
                <a16:creationId xmlns:a16="http://schemas.microsoft.com/office/drawing/2014/main" id="{03DC63C5-A5CA-4D87-B6E1-30AF0D045895}"/>
              </a:ext>
            </a:extLst>
          </p:cNvPr>
          <p:cNvSpPr txBox="1"/>
          <p:nvPr/>
        </p:nvSpPr>
        <p:spPr>
          <a:xfrm>
            <a:off x="5650756" y="6244618"/>
            <a:ext cx="1733167" cy="261610"/>
          </a:xfrm>
          <a:prstGeom prst="rect">
            <a:avLst/>
          </a:prstGeom>
          <a:noFill/>
        </p:spPr>
        <p:txBody>
          <a:bodyPr wrap="none" rtlCol="0">
            <a:spAutoFit/>
          </a:bodyPr>
          <a:lstStyle/>
          <a:p>
            <a:r>
              <a:rPr lang="en-US" sz="1100" dirty="0"/>
              <a:t>Source: US SIF Foundation </a:t>
            </a:r>
          </a:p>
        </p:txBody>
      </p:sp>
      <p:pic>
        <p:nvPicPr>
          <p:cNvPr id="11" name="Picture 10">
            <a:extLst>
              <a:ext uri="{FF2B5EF4-FFF2-40B4-BE49-F238E27FC236}">
                <a16:creationId xmlns:a16="http://schemas.microsoft.com/office/drawing/2014/main" id="{312D109A-104F-4DD7-A825-4EE40678EEBE}"/>
              </a:ext>
            </a:extLst>
          </p:cNvPr>
          <p:cNvPicPr>
            <a:picLocks noChangeAspect="1"/>
          </p:cNvPicPr>
          <p:nvPr/>
        </p:nvPicPr>
        <p:blipFill>
          <a:blip r:embed="rId3"/>
          <a:stretch>
            <a:fillRect/>
          </a:stretch>
        </p:blipFill>
        <p:spPr>
          <a:xfrm>
            <a:off x="4091675" y="1276192"/>
            <a:ext cx="4984954" cy="4873017"/>
          </a:xfrm>
          <a:prstGeom prst="rect">
            <a:avLst/>
          </a:prstGeom>
        </p:spPr>
      </p:pic>
      <p:sp>
        <p:nvSpPr>
          <p:cNvPr id="14" name="TextBox 13">
            <a:extLst>
              <a:ext uri="{FF2B5EF4-FFF2-40B4-BE49-F238E27FC236}">
                <a16:creationId xmlns:a16="http://schemas.microsoft.com/office/drawing/2014/main" id="{7B70AA93-4787-4977-A537-B8433E459BA8}"/>
              </a:ext>
            </a:extLst>
          </p:cNvPr>
          <p:cNvSpPr txBox="1"/>
          <p:nvPr/>
        </p:nvSpPr>
        <p:spPr>
          <a:xfrm>
            <a:off x="254465" y="2133600"/>
            <a:ext cx="3682768" cy="2308324"/>
          </a:xfrm>
          <a:prstGeom prst="rect">
            <a:avLst/>
          </a:prstGeom>
          <a:ln w="19050">
            <a:solidFill>
              <a:srgbClr val="005B99"/>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solidFill>
                  <a:schemeClr val="tx1"/>
                </a:solidFill>
                <a:latin typeface="+mj-lt"/>
              </a:rPr>
              <a:t>“ Sustainable, responsible and impact investing is an investment discipline that considers environmental, social and corporate governance criteria to generate long-term competitive financial returns and positive societal impact. ”</a:t>
            </a:r>
            <a:endParaRPr lang="en-US" sz="4800" b="1" dirty="0">
              <a:solidFill>
                <a:schemeClr val="tx1"/>
              </a:solidFill>
              <a:latin typeface="+mj-lt"/>
            </a:endParaRPr>
          </a:p>
        </p:txBody>
      </p:sp>
      <p:sp>
        <p:nvSpPr>
          <p:cNvPr id="13" name="TextBox 12">
            <a:extLst>
              <a:ext uri="{FF2B5EF4-FFF2-40B4-BE49-F238E27FC236}">
                <a16:creationId xmlns:a16="http://schemas.microsoft.com/office/drawing/2014/main" id="{38D07EC9-C90B-4652-BA5C-20F5D110D6E3}"/>
              </a:ext>
            </a:extLst>
          </p:cNvPr>
          <p:cNvSpPr txBox="1"/>
          <p:nvPr/>
        </p:nvSpPr>
        <p:spPr>
          <a:xfrm>
            <a:off x="5939584" y="937147"/>
            <a:ext cx="1289135" cy="338554"/>
          </a:xfrm>
          <a:prstGeom prst="rect">
            <a:avLst/>
          </a:prstGeom>
          <a:ln w="12700">
            <a:solidFill>
              <a:srgbClr val="005B99"/>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600" b="1" dirty="0"/>
              <a:t>ESG Criteria</a:t>
            </a:r>
          </a:p>
        </p:txBody>
      </p:sp>
    </p:spTree>
    <p:extLst>
      <p:ext uri="{BB962C8B-B14F-4D97-AF65-F5344CB8AC3E}">
        <p14:creationId xmlns:p14="http://schemas.microsoft.com/office/powerpoint/2010/main" val="400220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p:txBody>
          <a:bodyPr/>
          <a:lstStyle/>
          <a:p>
            <a:pPr algn="r"/>
            <a:fld id="{256D3EEF-DE4E-429D-8EC4-DDC531AFF587}" type="slidenum">
              <a:rPr kumimoji="0" lang="en-US" sz="1000" smtClean="0"/>
              <a:pPr algn="r"/>
              <a:t>5</a:t>
            </a:fld>
            <a:endParaRPr kumimoji="0" lang="en-US" sz="1000" dirty="0"/>
          </a:p>
        </p:txBody>
      </p:sp>
      <p:sp>
        <p:nvSpPr>
          <p:cNvPr id="3" name="Text Placeholder 2">
            <a:extLst>
              <a:ext uri="{FF2B5EF4-FFF2-40B4-BE49-F238E27FC236}">
                <a16:creationId xmlns:a16="http://schemas.microsoft.com/office/drawing/2014/main" id="{A4789E31-9EF0-44C8-8E28-E506E39C04C4}"/>
              </a:ext>
            </a:extLst>
          </p:cNvPr>
          <p:cNvSpPr>
            <a:spLocks noGrp="1"/>
          </p:cNvSpPr>
          <p:nvPr>
            <p:ph type="body" sz="quarter" idx="13"/>
          </p:nvPr>
        </p:nvSpPr>
        <p:spPr>
          <a:xfrm>
            <a:off x="-10212" y="0"/>
            <a:ext cx="9144000" cy="756356"/>
          </a:xfrm>
          <a:solidFill>
            <a:srgbClr val="005B99">
              <a:alpha val="0"/>
            </a:srgbClr>
          </a:solidFill>
        </p:spPr>
        <p:txBody>
          <a:bodyPr>
            <a:normAutofit/>
          </a:bodyPr>
          <a:lstStyle/>
          <a:p>
            <a:r>
              <a:rPr lang="en-US" sz="2000" dirty="0">
                <a:solidFill>
                  <a:srgbClr val="005B99"/>
                </a:solidFill>
              </a:rPr>
              <a:t>Current State of ESG Investing </a:t>
            </a:r>
          </a:p>
        </p:txBody>
      </p:sp>
      <p:pic>
        <p:nvPicPr>
          <p:cNvPr id="4" name="Picture 3">
            <a:extLst>
              <a:ext uri="{FF2B5EF4-FFF2-40B4-BE49-F238E27FC236}">
                <a16:creationId xmlns:a16="http://schemas.microsoft.com/office/drawing/2014/main" id="{9F6424C8-16E6-4EEE-89A1-A4D4C2ADE9F3}"/>
              </a:ext>
            </a:extLst>
          </p:cNvPr>
          <p:cNvPicPr>
            <a:picLocks noChangeAspect="1"/>
          </p:cNvPicPr>
          <p:nvPr/>
        </p:nvPicPr>
        <p:blipFill>
          <a:blip r:embed="rId3"/>
          <a:stretch>
            <a:fillRect/>
          </a:stretch>
        </p:blipFill>
        <p:spPr>
          <a:xfrm>
            <a:off x="990601" y="827930"/>
            <a:ext cx="7239000" cy="2836648"/>
          </a:xfrm>
          <a:prstGeom prst="rect">
            <a:avLst/>
          </a:prstGeom>
        </p:spPr>
      </p:pic>
      <p:pic>
        <p:nvPicPr>
          <p:cNvPr id="6" name="Picture 5">
            <a:extLst>
              <a:ext uri="{FF2B5EF4-FFF2-40B4-BE49-F238E27FC236}">
                <a16:creationId xmlns:a16="http://schemas.microsoft.com/office/drawing/2014/main" id="{3C1ACB7F-2538-4AE5-B967-2A6EE62D0AB6}"/>
              </a:ext>
            </a:extLst>
          </p:cNvPr>
          <p:cNvPicPr>
            <a:picLocks noChangeAspect="1"/>
          </p:cNvPicPr>
          <p:nvPr/>
        </p:nvPicPr>
        <p:blipFill>
          <a:blip r:embed="rId4"/>
          <a:stretch>
            <a:fillRect/>
          </a:stretch>
        </p:blipFill>
        <p:spPr>
          <a:xfrm>
            <a:off x="945858" y="3639411"/>
            <a:ext cx="7252283" cy="2741794"/>
          </a:xfrm>
          <a:prstGeom prst="rect">
            <a:avLst/>
          </a:prstGeom>
        </p:spPr>
      </p:pic>
      <p:sp>
        <p:nvSpPr>
          <p:cNvPr id="9" name="TextBox 8">
            <a:extLst>
              <a:ext uri="{FF2B5EF4-FFF2-40B4-BE49-F238E27FC236}">
                <a16:creationId xmlns:a16="http://schemas.microsoft.com/office/drawing/2014/main" id="{03DC63C5-A5CA-4D87-B6E1-30AF0D045895}"/>
              </a:ext>
            </a:extLst>
          </p:cNvPr>
          <p:cNvSpPr txBox="1"/>
          <p:nvPr/>
        </p:nvSpPr>
        <p:spPr>
          <a:xfrm>
            <a:off x="914398" y="6325795"/>
            <a:ext cx="1733167" cy="261610"/>
          </a:xfrm>
          <a:prstGeom prst="rect">
            <a:avLst/>
          </a:prstGeom>
          <a:noFill/>
        </p:spPr>
        <p:txBody>
          <a:bodyPr wrap="none" rtlCol="0">
            <a:spAutoFit/>
          </a:bodyPr>
          <a:lstStyle/>
          <a:p>
            <a:r>
              <a:rPr lang="en-US" sz="1100" dirty="0"/>
              <a:t>Source: US SIF Foundation </a:t>
            </a:r>
          </a:p>
        </p:txBody>
      </p:sp>
    </p:spTree>
    <p:extLst>
      <p:ext uri="{BB962C8B-B14F-4D97-AF65-F5344CB8AC3E}">
        <p14:creationId xmlns:p14="http://schemas.microsoft.com/office/powerpoint/2010/main" val="201175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DD168B-726B-4E23-B028-7F6B0DD257B5}"/>
              </a:ext>
            </a:extLst>
          </p:cNvPr>
          <p:cNvSpPr>
            <a:spLocks noGrp="1"/>
          </p:cNvSpPr>
          <p:nvPr>
            <p:ph type="sldNum" sz="quarter" idx="18"/>
          </p:nvPr>
        </p:nvSpPr>
        <p:spPr/>
        <p:txBody>
          <a:bodyPr/>
          <a:lstStyle/>
          <a:p>
            <a:pPr algn="r"/>
            <a:fld id="{256D3EEF-DE4E-429D-8EC4-DDC531AFF587}" type="slidenum">
              <a:rPr kumimoji="0" lang="en-US" sz="1000" smtClean="0"/>
              <a:pPr algn="r"/>
              <a:t>6</a:t>
            </a:fld>
            <a:endParaRPr kumimoji="0" lang="en-US" sz="1000" dirty="0"/>
          </a:p>
        </p:txBody>
      </p:sp>
      <p:sp>
        <p:nvSpPr>
          <p:cNvPr id="2" name="Text Placeholder 1">
            <a:extLst>
              <a:ext uri="{FF2B5EF4-FFF2-40B4-BE49-F238E27FC236}">
                <a16:creationId xmlns:a16="http://schemas.microsoft.com/office/drawing/2014/main" id="{A985A69A-A919-4CD7-875F-7FE61E21FC1E}"/>
              </a:ext>
            </a:extLst>
          </p:cNvPr>
          <p:cNvSpPr>
            <a:spLocks noGrp="1"/>
          </p:cNvSpPr>
          <p:nvPr>
            <p:ph type="body" sz="quarter" idx="13"/>
          </p:nvPr>
        </p:nvSpPr>
        <p:spPr/>
        <p:txBody>
          <a:bodyPr>
            <a:normAutofit/>
          </a:bodyPr>
          <a:lstStyle/>
          <a:p>
            <a:r>
              <a:rPr lang="en-US" sz="2000" dirty="0">
                <a:solidFill>
                  <a:srgbClr val="005B99"/>
                </a:solidFill>
              </a:rPr>
              <a:t>Strategy Highlights</a:t>
            </a:r>
          </a:p>
        </p:txBody>
      </p:sp>
      <p:sp>
        <p:nvSpPr>
          <p:cNvPr id="21" name="TextBox 20">
            <a:extLst>
              <a:ext uri="{FF2B5EF4-FFF2-40B4-BE49-F238E27FC236}">
                <a16:creationId xmlns:a16="http://schemas.microsoft.com/office/drawing/2014/main" id="{892F6F05-3D46-45DA-90EF-C9FDC5B401BC}"/>
              </a:ext>
            </a:extLst>
          </p:cNvPr>
          <p:cNvSpPr txBox="1"/>
          <p:nvPr/>
        </p:nvSpPr>
        <p:spPr>
          <a:xfrm>
            <a:off x="423455" y="1447800"/>
            <a:ext cx="8196819" cy="3631763"/>
          </a:xfrm>
          <a:prstGeom prst="rect">
            <a:avLst/>
          </a:prstGeom>
          <a:noFill/>
          <a:ln>
            <a:solidFill>
              <a:schemeClr val="accent4">
                <a:lumMod val="75000"/>
              </a:schemeClr>
            </a:solidFill>
          </a:ln>
        </p:spPr>
        <p:txBody>
          <a:bodyPr wrap="square" rtlCol="0">
            <a:spAutoFit/>
          </a:bodyPr>
          <a:lstStyle/>
          <a:p>
            <a:pPr marL="285750" indent="-285750">
              <a:buFont typeface="Arial" panose="020B0604020202020204" pitchFamily="34" charset="0"/>
              <a:buChar char="•"/>
            </a:pPr>
            <a:r>
              <a:rPr lang="en-US" b="1" dirty="0"/>
              <a:t>Objectives: </a:t>
            </a:r>
          </a:p>
          <a:p>
            <a:pPr marL="800100" lvl="1" indent="-342900">
              <a:buFont typeface="Wingdings" panose="05000000000000000000" pitchFamily="2" charset="2"/>
              <a:buChar char="ü"/>
            </a:pPr>
            <a:r>
              <a:rPr lang="en-US" dirty="0"/>
              <a:t>Positive environmental, social and governance (ESG) performance</a:t>
            </a:r>
          </a:p>
          <a:p>
            <a:pPr marL="1257300" lvl="2" indent="-342900">
              <a:buFont typeface="Courier New" panose="02070309020205020404" pitchFamily="49" charset="0"/>
              <a:buChar char="o"/>
            </a:pPr>
            <a:r>
              <a:rPr lang="en-US" sz="1600" dirty="0"/>
              <a:t>High ESG ratings </a:t>
            </a:r>
          </a:p>
          <a:p>
            <a:pPr marL="1257300" lvl="2" indent="-342900">
              <a:buFont typeface="Courier New" panose="02070309020205020404" pitchFamily="49" charset="0"/>
              <a:buChar char="o"/>
            </a:pPr>
            <a:r>
              <a:rPr lang="en-US" sz="1600" dirty="0"/>
              <a:t>No tobacco, coal, oil and gas</a:t>
            </a:r>
          </a:p>
          <a:p>
            <a:pPr marL="800100" lvl="1" indent="-342900">
              <a:buFont typeface="Wingdings" panose="05000000000000000000" pitchFamily="2" charset="2"/>
              <a:buChar char="ü"/>
            </a:pPr>
            <a:r>
              <a:rPr lang="en-US" dirty="0"/>
              <a:t>Outperform the benchmark and the market index in general</a:t>
            </a:r>
          </a:p>
          <a:p>
            <a:pPr lvl="1"/>
            <a:endParaRPr lang="en-US" b="1" dirty="0"/>
          </a:p>
          <a:p>
            <a:pPr marL="342900" indent="-342900">
              <a:buFont typeface="Arial" panose="020B0604020202020204" pitchFamily="34" charset="0"/>
              <a:buChar char="•"/>
            </a:pPr>
            <a:r>
              <a:rPr lang="en-US" b="1" dirty="0"/>
              <a:t>Stock Selection Process</a:t>
            </a:r>
          </a:p>
          <a:p>
            <a:pPr marL="800100" lvl="1" indent="-342900">
              <a:buFont typeface="Wingdings" panose="05000000000000000000" pitchFamily="2" charset="2"/>
              <a:buChar char="ü"/>
            </a:pPr>
            <a:r>
              <a:rPr lang="en-US" dirty="0"/>
              <a:t>Multi factor approach to reduce the bias towards any individual factor</a:t>
            </a:r>
          </a:p>
          <a:p>
            <a:pPr marL="800100" lvl="1" indent="-342900">
              <a:buFont typeface="Wingdings" panose="05000000000000000000" pitchFamily="2" charset="2"/>
              <a:buChar char="ü"/>
            </a:pPr>
            <a:r>
              <a:rPr lang="en-US" dirty="0"/>
              <a:t>Undervalued and high-quality companies </a:t>
            </a:r>
          </a:p>
          <a:p>
            <a:pPr marL="800100" lvl="1" indent="-342900">
              <a:buFont typeface="Wingdings" panose="05000000000000000000" pitchFamily="2" charset="2"/>
              <a:buChar char="ü"/>
            </a:pPr>
            <a:r>
              <a:rPr lang="en-US" dirty="0"/>
              <a:t>Equally-weighted concentrated portfolio of 25 stocks with the strongest signals</a:t>
            </a:r>
          </a:p>
          <a:p>
            <a:pPr marL="800100" lvl="1" indent="-342900">
              <a:buFont typeface="Wingdings" panose="05000000000000000000" pitchFamily="2" charset="2"/>
              <a:buChar char="ü"/>
            </a:pPr>
            <a:r>
              <a:rPr lang="en-US" dirty="0"/>
              <a:t>High active share with a better potential for outperformance</a:t>
            </a:r>
          </a:p>
          <a:p>
            <a:pPr lvl="1"/>
            <a:endParaRPr lang="en-US" dirty="0"/>
          </a:p>
          <a:p>
            <a:pPr marL="285750" indent="-285750">
              <a:buFont typeface="Arial" panose="020B0604020202020204" pitchFamily="34" charset="0"/>
              <a:buChar char="•"/>
            </a:pPr>
            <a:r>
              <a:rPr lang="en-US" b="1" dirty="0"/>
              <a:t>Quarterly Model Update</a:t>
            </a:r>
          </a:p>
        </p:txBody>
      </p:sp>
    </p:spTree>
    <p:extLst>
      <p:ext uri="{BB962C8B-B14F-4D97-AF65-F5344CB8AC3E}">
        <p14:creationId xmlns:p14="http://schemas.microsoft.com/office/powerpoint/2010/main" val="422619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p:txBody>
          <a:bodyPr/>
          <a:lstStyle/>
          <a:p>
            <a:pPr algn="r"/>
            <a:fld id="{256D3EEF-DE4E-429D-8EC4-DDC531AFF587}" type="slidenum">
              <a:rPr kumimoji="0" lang="en-US" sz="1000" smtClean="0"/>
              <a:pPr algn="r"/>
              <a:t>7</a:t>
            </a:fld>
            <a:endParaRPr kumimoji="0" lang="en-US" sz="1000" dirty="0"/>
          </a:p>
        </p:txBody>
      </p:sp>
      <p:sp>
        <p:nvSpPr>
          <p:cNvPr id="3" name="Text Placeholder 2">
            <a:extLst>
              <a:ext uri="{FF2B5EF4-FFF2-40B4-BE49-F238E27FC236}">
                <a16:creationId xmlns:a16="http://schemas.microsoft.com/office/drawing/2014/main" id="{A4789E31-9EF0-44C8-8E28-E506E39C04C4}"/>
              </a:ext>
            </a:extLst>
          </p:cNvPr>
          <p:cNvSpPr>
            <a:spLocks noGrp="1"/>
          </p:cNvSpPr>
          <p:nvPr>
            <p:ph type="body" sz="quarter" idx="13"/>
          </p:nvPr>
        </p:nvSpPr>
        <p:spPr>
          <a:xfrm>
            <a:off x="-10212" y="0"/>
            <a:ext cx="9144000" cy="756356"/>
          </a:xfrm>
          <a:solidFill>
            <a:srgbClr val="005B99">
              <a:alpha val="0"/>
            </a:srgbClr>
          </a:solidFill>
        </p:spPr>
        <p:txBody>
          <a:bodyPr>
            <a:normAutofit/>
          </a:bodyPr>
          <a:lstStyle/>
          <a:p>
            <a:r>
              <a:rPr lang="en-US" sz="2000" dirty="0">
                <a:solidFill>
                  <a:srgbClr val="005B99"/>
                </a:solidFill>
              </a:rPr>
              <a:t>Refinitiv/S-Network ESG Best Practices Ratings </a:t>
            </a:r>
          </a:p>
        </p:txBody>
      </p:sp>
      <p:graphicFrame>
        <p:nvGraphicFramePr>
          <p:cNvPr id="9" name="Diagram 8">
            <a:extLst>
              <a:ext uri="{FF2B5EF4-FFF2-40B4-BE49-F238E27FC236}">
                <a16:creationId xmlns:a16="http://schemas.microsoft.com/office/drawing/2014/main" id="{25890760-EAFE-4C45-AEF5-274B79DCE6E0}"/>
              </a:ext>
            </a:extLst>
          </p:cNvPr>
          <p:cNvGraphicFramePr/>
          <p:nvPr/>
        </p:nvGraphicFramePr>
        <p:xfrm>
          <a:off x="571500" y="1752600"/>
          <a:ext cx="8153400" cy="425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7028382F-385E-4260-8D0A-322305A7F038}"/>
              </a:ext>
            </a:extLst>
          </p:cNvPr>
          <p:cNvSpPr txBox="1"/>
          <p:nvPr/>
        </p:nvSpPr>
        <p:spPr>
          <a:xfrm>
            <a:off x="304801" y="1066800"/>
            <a:ext cx="8480658" cy="369332"/>
          </a:xfrm>
          <a:prstGeom prst="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 Refinitiv/S-Network tracks 500+ data points and 156 key performance indicators (KPIs)</a:t>
            </a:r>
          </a:p>
        </p:txBody>
      </p:sp>
    </p:spTree>
    <p:extLst>
      <p:ext uri="{BB962C8B-B14F-4D97-AF65-F5344CB8AC3E}">
        <p14:creationId xmlns:p14="http://schemas.microsoft.com/office/powerpoint/2010/main" val="65054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C7FCE0-D8A0-4796-9E90-82EB883A48AD}"/>
              </a:ext>
            </a:extLst>
          </p:cNvPr>
          <p:cNvPicPr>
            <a:picLocks noChangeAspect="1"/>
          </p:cNvPicPr>
          <p:nvPr/>
        </p:nvPicPr>
        <p:blipFill>
          <a:blip r:embed="rId2"/>
          <a:stretch>
            <a:fillRect/>
          </a:stretch>
        </p:blipFill>
        <p:spPr>
          <a:xfrm>
            <a:off x="2343968" y="1850511"/>
            <a:ext cx="4724400" cy="3149600"/>
          </a:xfrm>
          <a:prstGeom prst="rect">
            <a:avLst/>
          </a:prstGeom>
        </p:spPr>
      </p:pic>
      <p:sp>
        <p:nvSpPr>
          <p:cNvPr id="2" name="Text Placeholder 1">
            <a:extLst>
              <a:ext uri="{FF2B5EF4-FFF2-40B4-BE49-F238E27FC236}">
                <a16:creationId xmlns:a16="http://schemas.microsoft.com/office/drawing/2014/main" id="{E8BBDDC4-6B18-47B4-A857-5DC40A160029}"/>
              </a:ext>
            </a:extLst>
          </p:cNvPr>
          <p:cNvSpPr>
            <a:spLocks noGrp="1"/>
          </p:cNvSpPr>
          <p:nvPr>
            <p:ph type="body" sz="quarter" idx="13"/>
          </p:nvPr>
        </p:nvSpPr>
        <p:spPr/>
        <p:txBody>
          <a:bodyPr>
            <a:normAutofit/>
          </a:bodyPr>
          <a:lstStyle/>
          <a:p>
            <a:r>
              <a:rPr lang="en-US" sz="2000" dirty="0" err="1">
                <a:solidFill>
                  <a:srgbClr val="005B99"/>
                </a:solidFill>
              </a:rPr>
              <a:t>TrueAlpha</a:t>
            </a:r>
            <a:r>
              <a:rPr lang="en-US" sz="2000" dirty="0">
                <a:solidFill>
                  <a:srgbClr val="005B99"/>
                </a:solidFill>
                <a:latin typeface="Garamond" panose="02020404030301010803" pitchFamily="18" charset="0"/>
              </a:rPr>
              <a:t>™ </a:t>
            </a:r>
            <a:r>
              <a:rPr lang="en-US" sz="2000" dirty="0">
                <a:solidFill>
                  <a:srgbClr val="005B99"/>
                </a:solidFill>
              </a:rPr>
              <a:t>Stock Selection Model</a:t>
            </a:r>
          </a:p>
        </p:txBody>
      </p:sp>
      <p:sp>
        <p:nvSpPr>
          <p:cNvPr id="4" name="Slide Number Placeholder 3">
            <a:extLst>
              <a:ext uri="{FF2B5EF4-FFF2-40B4-BE49-F238E27FC236}">
                <a16:creationId xmlns:a16="http://schemas.microsoft.com/office/drawing/2014/main" id="{9D50BD4A-E46A-4758-A8E7-C9A1B0DEAB1B}"/>
              </a:ext>
            </a:extLst>
          </p:cNvPr>
          <p:cNvSpPr>
            <a:spLocks noGrp="1"/>
          </p:cNvSpPr>
          <p:nvPr>
            <p:ph type="sldNum" sz="quarter" idx="18"/>
          </p:nvPr>
        </p:nvSpPr>
        <p:spPr/>
        <p:txBody>
          <a:bodyPr/>
          <a:lstStyle/>
          <a:p>
            <a:fld id="{256D3EEF-DE4E-429D-8EC4-DDC531AFF587}" type="slidenum">
              <a:rPr lang="en-US" smtClean="0"/>
              <a:pPr/>
              <a:t>8</a:t>
            </a:fld>
            <a:endParaRPr lang="en-US" dirty="0"/>
          </a:p>
        </p:txBody>
      </p:sp>
      <p:sp>
        <p:nvSpPr>
          <p:cNvPr id="13" name="Rectangle 12">
            <a:extLst>
              <a:ext uri="{FF2B5EF4-FFF2-40B4-BE49-F238E27FC236}">
                <a16:creationId xmlns:a16="http://schemas.microsoft.com/office/drawing/2014/main" id="{B25BE7C0-04BA-4D65-BE93-6F2CA832D759}"/>
              </a:ext>
            </a:extLst>
          </p:cNvPr>
          <p:cNvSpPr/>
          <p:nvPr/>
        </p:nvSpPr>
        <p:spPr>
          <a:xfrm>
            <a:off x="2493063" y="5530817"/>
            <a:ext cx="5029200" cy="1007199"/>
          </a:xfrm>
          <a:prstGeom prst="rect">
            <a:avLst/>
          </a:prstGeom>
          <a:ln w="12700"/>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07000"/>
              </a:lnSpc>
            </a:pPr>
            <a:r>
              <a:rPr lang="en-US" sz="1400" b="1" dirty="0">
                <a:latin typeface="Garamond" panose="02020404030301010803" pitchFamily="18" charset="0"/>
                <a:ea typeface="DengXian" panose="02010600030101010101" pitchFamily="2" charset="-122"/>
                <a:cs typeface="Times New Roman" panose="02020603050405020304" pitchFamily="18" charset="0"/>
              </a:rPr>
              <a:t>Sequential Screening: Three Groups</a:t>
            </a:r>
          </a:p>
          <a:p>
            <a:pPr marL="1200150" lvl="2" indent="-285750">
              <a:lnSpc>
                <a:spcPct val="107000"/>
              </a:lnSpc>
              <a:buFont typeface="Wingdings" panose="05000000000000000000" pitchFamily="2" charset="2"/>
              <a:buChar char="§"/>
            </a:pPr>
            <a:r>
              <a:rPr lang="en-US" sz="1400" dirty="0">
                <a:latin typeface="Garamond" panose="02020404030301010803" pitchFamily="18" charset="0"/>
                <a:ea typeface="DengXian" panose="02010600030101010101" pitchFamily="2" charset="-122"/>
                <a:cs typeface="Times New Roman" panose="02020603050405020304" pitchFamily="18" charset="0"/>
              </a:rPr>
              <a:t>Commodity related and Non-cyclical</a:t>
            </a:r>
          </a:p>
          <a:p>
            <a:pPr marL="1200150" lvl="2" indent="-285750">
              <a:lnSpc>
                <a:spcPct val="107000"/>
              </a:lnSpc>
              <a:buFont typeface="Wingdings" panose="05000000000000000000" pitchFamily="2" charset="2"/>
              <a:buChar char="§"/>
            </a:pPr>
            <a:r>
              <a:rPr lang="en-US" sz="1400" dirty="0">
                <a:latin typeface="Garamond" panose="02020404030301010803" pitchFamily="18" charset="0"/>
                <a:ea typeface="DengXian" panose="02010600030101010101" pitchFamily="2" charset="-122"/>
                <a:cs typeface="Times New Roman" panose="02020603050405020304" pitchFamily="18" charset="0"/>
              </a:rPr>
              <a:t>Cyclical </a:t>
            </a:r>
          </a:p>
          <a:p>
            <a:pPr marL="1200150" lvl="2" indent="-285750">
              <a:lnSpc>
                <a:spcPct val="107000"/>
              </a:lnSpc>
              <a:buFont typeface="Wingdings" panose="05000000000000000000" pitchFamily="2" charset="2"/>
              <a:buChar char="§"/>
            </a:pPr>
            <a:r>
              <a:rPr lang="en-US" sz="1400" dirty="0">
                <a:latin typeface="Garamond" panose="02020404030301010803" pitchFamily="18" charset="0"/>
                <a:ea typeface="DengXian" panose="02010600030101010101" pitchFamily="2" charset="-122"/>
                <a:cs typeface="Times New Roman" panose="02020603050405020304" pitchFamily="18" charset="0"/>
              </a:rPr>
              <a:t>Financial</a:t>
            </a:r>
          </a:p>
        </p:txBody>
      </p:sp>
      <p:sp>
        <p:nvSpPr>
          <p:cNvPr id="12" name="Isosceles Triangle 8">
            <a:extLst>
              <a:ext uri="{FF2B5EF4-FFF2-40B4-BE49-F238E27FC236}">
                <a16:creationId xmlns:a16="http://schemas.microsoft.com/office/drawing/2014/main" id="{CBD7E41E-A672-409D-9036-698B600C55C0}"/>
              </a:ext>
            </a:extLst>
          </p:cNvPr>
          <p:cNvSpPr/>
          <p:nvPr/>
        </p:nvSpPr>
        <p:spPr>
          <a:xfrm>
            <a:off x="3147965" y="2438872"/>
            <a:ext cx="3445195" cy="2483970"/>
          </a:xfrm>
          <a:custGeom>
            <a:avLst/>
            <a:gdLst>
              <a:gd name="connsiteX0" fmla="*/ 0 w 3124200"/>
              <a:gd name="connsiteY0" fmla="*/ 1066800 h 1066800"/>
              <a:gd name="connsiteX1" fmla="*/ 1562100 w 3124200"/>
              <a:gd name="connsiteY1" fmla="*/ 0 h 1066800"/>
              <a:gd name="connsiteX2" fmla="*/ 3124200 w 3124200"/>
              <a:gd name="connsiteY2" fmla="*/ 1066800 h 1066800"/>
              <a:gd name="connsiteX3" fmla="*/ 0 w 3124200"/>
              <a:gd name="connsiteY3" fmla="*/ 1066800 h 1066800"/>
              <a:gd name="connsiteX0" fmla="*/ 0 w 3163794"/>
              <a:gd name="connsiteY0" fmla="*/ 1550895 h 1550895"/>
              <a:gd name="connsiteX1" fmla="*/ 3163794 w 3163794"/>
              <a:gd name="connsiteY1" fmla="*/ 0 h 1550895"/>
              <a:gd name="connsiteX2" fmla="*/ 3124200 w 3163794"/>
              <a:gd name="connsiteY2" fmla="*/ 1550895 h 1550895"/>
              <a:gd name="connsiteX3" fmla="*/ 0 w 3163794"/>
              <a:gd name="connsiteY3" fmla="*/ 1550895 h 1550895"/>
              <a:gd name="connsiteX0" fmla="*/ 0 w 3241488"/>
              <a:gd name="connsiteY0" fmla="*/ 475130 h 1550895"/>
              <a:gd name="connsiteX1" fmla="*/ 3241488 w 3241488"/>
              <a:gd name="connsiteY1" fmla="*/ 0 h 1550895"/>
              <a:gd name="connsiteX2" fmla="*/ 3201894 w 3241488"/>
              <a:gd name="connsiteY2" fmla="*/ 1550895 h 1550895"/>
              <a:gd name="connsiteX3" fmla="*/ 0 w 3241488"/>
              <a:gd name="connsiteY3" fmla="*/ 475130 h 1550895"/>
              <a:gd name="connsiteX0" fmla="*/ 0 w 3241488"/>
              <a:gd name="connsiteY0" fmla="*/ 475130 h 2381624"/>
              <a:gd name="connsiteX1" fmla="*/ 3241488 w 3241488"/>
              <a:gd name="connsiteY1" fmla="*/ 0 h 2381624"/>
              <a:gd name="connsiteX2" fmla="*/ 1391023 w 3241488"/>
              <a:gd name="connsiteY2" fmla="*/ 2381624 h 2381624"/>
              <a:gd name="connsiteX3" fmla="*/ 0 w 3241488"/>
              <a:gd name="connsiteY3" fmla="*/ 475130 h 2381624"/>
              <a:gd name="connsiteX0" fmla="*/ 0 w 3229535"/>
              <a:gd name="connsiteY0" fmla="*/ 481106 h 2387600"/>
              <a:gd name="connsiteX1" fmla="*/ 3229535 w 3229535"/>
              <a:gd name="connsiteY1" fmla="*/ 0 h 2387600"/>
              <a:gd name="connsiteX2" fmla="*/ 1391023 w 3229535"/>
              <a:gd name="connsiteY2" fmla="*/ 2387600 h 2387600"/>
              <a:gd name="connsiteX3" fmla="*/ 0 w 3229535"/>
              <a:gd name="connsiteY3" fmla="*/ 481106 h 2387600"/>
              <a:gd name="connsiteX0" fmla="*/ 0 w 3229535"/>
              <a:gd name="connsiteY0" fmla="*/ 481106 h 2393576"/>
              <a:gd name="connsiteX1" fmla="*/ 3229535 w 3229535"/>
              <a:gd name="connsiteY1" fmla="*/ 0 h 2393576"/>
              <a:gd name="connsiteX2" fmla="*/ 1414929 w 3229535"/>
              <a:gd name="connsiteY2" fmla="*/ 2393576 h 2393576"/>
              <a:gd name="connsiteX3" fmla="*/ 0 w 3229535"/>
              <a:gd name="connsiteY3" fmla="*/ 481106 h 2393576"/>
              <a:gd name="connsiteX0" fmla="*/ 0 w 3211606"/>
              <a:gd name="connsiteY0" fmla="*/ 481106 h 2393576"/>
              <a:gd name="connsiteX1" fmla="*/ 3211606 w 3211606"/>
              <a:gd name="connsiteY1" fmla="*/ 0 h 2393576"/>
              <a:gd name="connsiteX2" fmla="*/ 1397000 w 3211606"/>
              <a:gd name="connsiteY2" fmla="*/ 2393576 h 2393576"/>
              <a:gd name="connsiteX3" fmla="*/ 0 w 3211606"/>
              <a:gd name="connsiteY3" fmla="*/ 481106 h 2393576"/>
              <a:gd name="connsiteX0" fmla="*/ 0 w 3217583"/>
              <a:gd name="connsiteY0" fmla="*/ 481106 h 2393576"/>
              <a:gd name="connsiteX1" fmla="*/ 3217583 w 3217583"/>
              <a:gd name="connsiteY1" fmla="*/ 0 h 2393576"/>
              <a:gd name="connsiteX2" fmla="*/ 1402977 w 3217583"/>
              <a:gd name="connsiteY2" fmla="*/ 2393576 h 2393576"/>
              <a:gd name="connsiteX3" fmla="*/ 0 w 3217583"/>
              <a:gd name="connsiteY3" fmla="*/ 481106 h 2393576"/>
              <a:gd name="connsiteX0" fmla="*/ 0 w 3223560"/>
              <a:gd name="connsiteY0" fmla="*/ 481106 h 2393576"/>
              <a:gd name="connsiteX1" fmla="*/ 3223560 w 3223560"/>
              <a:gd name="connsiteY1" fmla="*/ 0 h 2393576"/>
              <a:gd name="connsiteX2" fmla="*/ 1408954 w 3223560"/>
              <a:gd name="connsiteY2" fmla="*/ 2393576 h 2393576"/>
              <a:gd name="connsiteX3" fmla="*/ 0 w 3223560"/>
              <a:gd name="connsiteY3" fmla="*/ 481106 h 2393576"/>
            </a:gdLst>
            <a:ahLst/>
            <a:cxnLst>
              <a:cxn ang="0">
                <a:pos x="connsiteX0" y="connsiteY0"/>
              </a:cxn>
              <a:cxn ang="0">
                <a:pos x="connsiteX1" y="connsiteY1"/>
              </a:cxn>
              <a:cxn ang="0">
                <a:pos x="connsiteX2" y="connsiteY2"/>
              </a:cxn>
              <a:cxn ang="0">
                <a:pos x="connsiteX3" y="connsiteY3"/>
              </a:cxn>
            </a:cxnLst>
            <a:rect l="l" t="t" r="r" b="b"/>
            <a:pathLst>
              <a:path w="3223560" h="2393576">
                <a:moveTo>
                  <a:pt x="0" y="481106"/>
                </a:moveTo>
                <a:lnTo>
                  <a:pt x="3223560" y="0"/>
                </a:lnTo>
                <a:lnTo>
                  <a:pt x="1408954" y="2393576"/>
                </a:lnTo>
                <a:lnTo>
                  <a:pt x="0" y="481106"/>
                </a:lnTo>
                <a:close/>
              </a:path>
            </a:pathLst>
          </a:custGeom>
          <a:solidFill>
            <a:srgbClr val="8ABAEB"/>
          </a:solidFill>
          <a:ln>
            <a:solidFill>
              <a:srgbClr val="88B7E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8">
            <a:extLst>
              <a:ext uri="{FF2B5EF4-FFF2-40B4-BE49-F238E27FC236}">
                <a16:creationId xmlns:a16="http://schemas.microsoft.com/office/drawing/2014/main" id="{BE5995B6-6982-4292-8DE4-F8A2450361D1}"/>
              </a:ext>
            </a:extLst>
          </p:cNvPr>
          <p:cNvSpPr/>
          <p:nvPr/>
        </p:nvSpPr>
        <p:spPr>
          <a:xfrm rot="15170101">
            <a:off x="3941748" y="3392062"/>
            <a:ext cx="1488867" cy="1544230"/>
          </a:xfrm>
          <a:custGeom>
            <a:avLst/>
            <a:gdLst>
              <a:gd name="connsiteX0" fmla="*/ 0 w 3124200"/>
              <a:gd name="connsiteY0" fmla="*/ 1066800 h 1066800"/>
              <a:gd name="connsiteX1" fmla="*/ 1562100 w 3124200"/>
              <a:gd name="connsiteY1" fmla="*/ 0 h 1066800"/>
              <a:gd name="connsiteX2" fmla="*/ 3124200 w 3124200"/>
              <a:gd name="connsiteY2" fmla="*/ 1066800 h 1066800"/>
              <a:gd name="connsiteX3" fmla="*/ 0 w 3124200"/>
              <a:gd name="connsiteY3" fmla="*/ 1066800 h 1066800"/>
              <a:gd name="connsiteX0" fmla="*/ 0 w 3163794"/>
              <a:gd name="connsiteY0" fmla="*/ 1550895 h 1550895"/>
              <a:gd name="connsiteX1" fmla="*/ 3163794 w 3163794"/>
              <a:gd name="connsiteY1" fmla="*/ 0 h 1550895"/>
              <a:gd name="connsiteX2" fmla="*/ 3124200 w 3163794"/>
              <a:gd name="connsiteY2" fmla="*/ 1550895 h 1550895"/>
              <a:gd name="connsiteX3" fmla="*/ 0 w 3163794"/>
              <a:gd name="connsiteY3" fmla="*/ 1550895 h 1550895"/>
              <a:gd name="connsiteX0" fmla="*/ 0 w 3241488"/>
              <a:gd name="connsiteY0" fmla="*/ 475130 h 1550895"/>
              <a:gd name="connsiteX1" fmla="*/ 3241488 w 3241488"/>
              <a:gd name="connsiteY1" fmla="*/ 0 h 1550895"/>
              <a:gd name="connsiteX2" fmla="*/ 3201894 w 3241488"/>
              <a:gd name="connsiteY2" fmla="*/ 1550895 h 1550895"/>
              <a:gd name="connsiteX3" fmla="*/ 0 w 3241488"/>
              <a:gd name="connsiteY3" fmla="*/ 475130 h 1550895"/>
              <a:gd name="connsiteX0" fmla="*/ 0 w 3241488"/>
              <a:gd name="connsiteY0" fmla="*/ 475130 h 2381624"/>
              <a:gd name="connsiteX1" fmla="*/ 3241488 w 3241488"/>
              <a:gd name="connsiteY1" fmla="*/ 0 h 2381624"/>
              <a:gd name="connsiteX2" fmla="*/ 1391023 w 3241488"/>
              <a:gd name="connsiteY2" fmla="*/ 2381624 h 2381624"/>
              <a:gd name="connsiteX3" fmla="*/ 0 w 3241488"/>
              <a:gd name="connsiteY3" fmla="*/ 475130 h 2381624"/>
              <a:gd name="connsiteX0" fmla="*/ 0 w 3229535"/>
              <a:gd name="connsiteY0" fmla="*/ 481106 h 2387600"/>
              <a:gd name="connsiteX1" fmla="*/ 3229535 w 3229535"/>
              <a:gd name="connsiteY1" fmla="*/ 0 h 2387600"/>
              <a:gd name="connsiteX2" fmla="*/ 1391023 w 3229535"/>
              <a:gd name="connsiteY2" fmla="*/ 2387600 h 2387600"/>
              <a:gd name="connsiteX3" fmla="*/ 0 w 3229535"/>
              <a:gd name="connsiteY3" fmla="*/ 481106 h 2387600"/>
              <a:gd name="connsiteX0" fmla="*/ 0 w 3229535"/>
              <a:gd name="connsiteY0" fmla="*/ 481106 h 2393576"/>
              <a:gd name="connsiteX1" fmla="*/ 3229535 w 3229535"/>
              <a:gd name="connsiteY1" fmla="*/ 0 h 2393576"/>
              <a:gd name="connsiteX2" fmla="*/ 1414929 w 3229535"/>
              <a:gd name="connsiteY2" fmla="*/ 2393576 h 2393576"/>
              <a:gd name="connsiteX3" fmla="*/ 0 w 3229535"/>
              <a:gd name="connsiteY3" fmla="*/ 481106 h 2393576"/>
              <a:gd name="connsiteX0" fmla="*/ 0 w 3242231"/>
              <a:gd name="connsiteY0" fmla="*/ 541287 h 2453757"/>
              <a:gd name="connsiteX1" fmla="*/ 3242232 w 3242231"/>
              <a:gd name="connsiteY1" fmla="*/ 0 h 2453757"/>
              <a:gd name="connsiteX2" fmla="*/ 1414929 w 3242231"/>
              <a:gd name="connsiteY2" fmla="*/ 2453757 h 2453757"/>
              <a:gd name="connsiteX3" fmla="*/ 0 w 3242231"/>
              <a:gd name="connsiteY3" fmla="*/ 541287 h 2453757"/>
              <a:gd name="connsiteX0" fmla="*/ 0 w 3242231"/>
              <a:gd name="connsiteY0" fmla="*/ 541287 h 1695829"/>
              <a:gd name="connsiteX1" fmla="*/ 3242232 w 3242231"/>
              <a:gd name="connsiteY1" fmla="*/ 0 h 1695829"/>
              <a:gd name="connsiteX2" fmla="*/ 1577217 w 3242231"/>
              <a:gd name="connsiteY2" fmla="*/ 1695829 h 1695829"/>
              <a:gd name="connsiteX3" fmla="*/ 0 w 3242231"/>
              <a:gd name="connsiteY3" fmla="*/ 541287 h 1695829"/>
              <a:gd name="connsiteX0" fmla="*/ 0 w 3371523"/>
              <a:gd name="connsiteY0" fmla="*/ 583961 h 1738503"/>
              <a:gd name="connsiteX1" fmla="*/ 3371522 w 3371523"/>
              <a:gd name="connsiteY1" fmla="*/ 0 h 1738503"/>
              <a:gd name="connsiteX2" fmla="*/ 1577217 w 3371523"/>
              <a:gd name="connsiteY2" fmla="*/ 1738503 h 1738503"/>
              <a:gd name="connsiteX3" fmla="*/ 0 w 3371523"/>
              <a:gd name="connsiteY3" fmla="*/ 583961 h 1738503"/>
              <a:gd name="connsiteX0" fmla="*/ 0 w 3399891"/>
              <a:gd name="connsiteY0" fmla="*/ 630728 h 1785270"/>
              <a:gd name="connsiteX1" fmla="*/ 3399891 w 3399891"/>
              <a:gd name="connsiteY1" fmla="*/ 0 h 1785270"/>
              <a:gd name="connsiteX2" fmla="*/ 1577217 w 3399891"/>
              <a:gd name="connsiteY2" fmla="*/ 1785270 h 1785270"/>
              <a:gd name="connsiteX3" fmla="*/ 0 w 3399891"/>
              <a:gd name="connsiteY3" fmla="*/ 630728 h 1785270"/>
              <a:gd name="connsiteX0" fmla="*/ -1 w 3453743"/>
              <a:gd name="connsiteY0" fmla="*/ 615854 h 1785270"/>
              <a:gd name="connsiteX1" fmla="*/ 3453743 w 3453743"/>
              <a:gd name="connsiteY1" fmla="*/ 0 h 1785270"/>
              <a:gd name="connsiteX2" fmla="*/ 1631069 w 3453743"/>
              <a:gd name="connsiteY2" fmla="*/ 1785270 h 1785270"/>
              <a:gd name="connsiteX3" fmla="*/ -1 w 3453743"/>
              <a:gd name="connsiteY3" fmla="*/ 615854 h 1785270"/>
              <a:gd name="connsiteX0" fmla="*/ -1 w 3453743"/>
              <a:gd name="connsiteY0" fmla="*/ 615854 h 1775386"/>
              <a:gd name="connsiteX1" fmla="*/ 3453743 w 3453743"/>
              <a:gd name="connsiteY1" fmla="*/ 0 h 1775386"/>
              <a:gd name="connsiteX2" fmla="*/ 1649643 w 3453743"/>
              <a:gd name="connsiteY2" fmla="*/ 1775386 h 1775386"/>
              <a:gd name="connsiteX3" fmla="*/ -1 w 3453743"/>
              <a:gd name="connsiteY3" fmla="*/ 615854 h 1775386"/>
              <a:gd name="connsiteX0" fmla="*/ -1 w 3450197"/>
              <a:gd name="connsiteY0" fmla="*/ 610008 h 1769540"/>
              <a:gd name="connsiteX1" fmla="*/ 3450197 w 3450197"/>
              <a:gd name="connsiteY1" fmla="*/ 0 h 1769540"/>
              <a:gd name="connsiteX2" fmla="*/ 1649643 w 3450197"/>
              <a:gd name="connsiteY2" fmla="*/ 1769540 h 1769540"/>
              <a:gd name="connsiteX3" fmla="*/ -1 w 3450197"/>
              <a:gd name="connsiteY3" fmla="*/ 610008 h 1769540"/>
              <a:gd name="connsiteX0" fmla="*/ -1 w 3446651"/>
              <a:gd name="connsiteY0" fmla="*/ 604161 h 1763693"/>
              <a:gd name="connsiteX1" fmla="*/ 3446651 w 3446651"/>
              <a:gd name="connsiteY1" fmla="*/ 0 h 1763693"/>
              <a:gd name="connsiteX2" fmla="*/ 1649643 w 3446651"/>
              <a:gd name="connsiteY2" fmla="*/ 1763693 h 1763693"/>
              <a:gd name="connsiteX3" fmla="*/ -1 w 3446651"/>
              <a:gd name="connsiteY3" fmla="*/ 604161 h 1763693"/>
            </a:gdLst>
            <a:ahLst/>
            <a:cxnLst>
              <a:cxn ang="0">
                <a:pos x="connsiteX0" y="connsiteY0"/>
              </a:cxn>
              <a:cxn ang="0">
                <a:pos x="connsiteX1" y="connsiteY1"/>
              </a:cxn>
              <a:cxn ang="0">
                <a:pos x="connsiteX2" y="connsiteY2"/>
              </a:cxn>
              <a:cxn ang="0">
                <a:pos x="connsiteX3" y="connsiteY3"/>
              </a:cxn>
            </a:cxnLst>
            <a:rect l="l" t="t" r="r" b="b"/>
            <a:pathLst>
              <a:path w="3446651" h="1763693">
                <a:moveTo>
                  <a:pt x="-1" y="604161"/>
                </a:moveTo>
                <a:lnTo>
                  <a:pt x="3446651" y="0"/>
                </a:lnTo>
                <a:lnTo>
                  <a:pt x="1649643" y="1763693"/>
                </a:lnTo>
                <a:lnTo>
                  <a:pt x="-1" y="604161"/>
                </a:lnTo>
                <a:close/>
              </a:path>
            </a:pathLst>
          </a:custGeom>
          <a:solidFill>
            <a:schemeClr val="bg1">
              <a:lumMod val="50000"/>
            </a:schemeClr>
          </a:solidFill>
          <a:ln>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C5C740D-54FD-49D5-938D-1D544B12BBA1}"/>
              </a:ext>
            </a:extLst>
          </p:cNvPr>
          <p:cNvCxnSpPr>
            <a:cxnSpLocks/>
          </p:cNvCxnSpPr>
          <p:nvPr/>
        </p:nvCxnSpPr>
        <p:spPr>
          <a:xfrm flipV="1">
            <a:off x="3079863" y="2381217"/>
            <a:ext cx="3581400" cy="528502"/>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B59662-AB4B-43D7-965D-4957FBC7ACF7}"/>
              </a:ext>
            </a:extLst>
          </p:cNvPr>
          <p:cNvCxnSpPr>
            <a:cxnSpLocks/>
          </p:cNvCxnSpPr>
          <p:nvPr/>
        </p:nvCxnSpPr>
        <p:spPr>
          <a:xfrm>
            <a:off x="3084647" y="3522791"/>
            <a:ext cx="3048000" cy="565211"/>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8186939-A814-49AF-AE6D-B1F500802DAF}"/>
              </a:ext>
            </a:extLst>
          </p:cNvPr>
          <p:cNvSpPr txBox="1"/>
          <p:nvPr/>
        </p:nvSpPr>
        <p:spPr>
          <a:xfrm>
            <a:off x="3675519" y="2016396"/>
            <a:ext cx="2199341" cy="261610"/>
          </a:xfrm>
          <a:prstGeom prst="rect">
            <a:avLst/>
          </a:prstGeom>
          <a:noFill/>
        </p:spPr>
        <p:txBody>
          <a:bodyPr wrap="square" rtlCol="0">
            <a:spAutoFit/>
          </a:bodyPr>
          <a:lstStyle/>
          <a:p>
            <a:r>
              <a:rPr lang="en-US" sz="1100" b="1" dirty="0">
                <a:solidFill>
                  <a:schemeClr val="bg1"/>
                </a:solidFill>
              </a:rPr>
              <a:t>Identify Undervalued Securities</a:t>
            </a:r>
          </a:p>
        </p:txBody>
      </p:sp>
      <p:sp>
        <p:nvSpPr>
          <p:cNvPr id="18" name="TextBox 17">
            <a:extLst>
              <a:ext uri="{FF2B5EF4-FFF2-40B4-BE49-F238E27FC236}">
                <a16:creationId xmlns:a16="http://schemas.microsoft.com/office/drawing/2014/main" id="{AD0CBA4C-ED20-4F49-9A52-EFC3B2176AAD}"/>
              </a:ext>
            </a:extLst>
          </p:cNvPr>
          <p:cNvSpPr txBox="1"/>
          <p:nvPr/>
        </p:nvSpPr>
        <p:spPr>
          <a:xfrm>
            <a:off x="3930003" y="2909719"/>
            <a:ext cx="1594971" cy="430887"/>
          </a:xfrm>
          <a:prstGeom prst="rect">
            <a:avLst/>
          </a:prstGeom>
          <a:noFill/>
        </p:spPr>
        <p:txBody>
          <a:bodyPr wrap="square" rtlCol="0">
            <a:spAutoFit/>
          </a:bodyPr>
          <a:lstStyle/>
          <a:p>
            <a:pPr algn="ctr"/>
            <a:r>
              <a:rPr lang="en-US" sz="1100" b="1" dirty="0">
                <a:solidFill>
                  <a:schemeClr val="bg1"/>
                </a:solidFill>
              </a:rPr>
              <a:t>Most Profitable of</a:t>
            </a:r>
          </a:p>
          <a:p>
            <a:pPr algn="ctr"/>
            <a:r>
              <a:rPr lang="en-US" sz="1100" b="1" dirty="0">
                <a:solidFill>
                  <a:schemeClr val="bg1"/>
                </a:solidFill>
              </a:rPr>
              <a:t>Undervalued Securities</a:t>
            </a:r>
          </a:p>
        </p:txBody>
      </p:sp>
      <p:sp>
        <p:nvSpPr>
          <p:cNvPr id="19" name="TextBox 18">
            <a:extLst>
              <a:ext uri="{FF2B5EF4-FFF2-40B4-BE49-F238E27FC236}">
                <a16:creationId xmlns:a16="http://schemas.microsoft.com/office/drawing/2014/main" id="{3A5C7CA7-2E93-440C-96BD-BFDF933094E0}"/>
              </a:ext>
            </a:extLst>
          </p:cNvPr>
          <p:cNvSpPr txBox="1"/>
          <p:nvPr/>
        </p:nvSpPr>
        <p:spPr>
          <a:xfrm>
            <a:off x="3855332" y="3873045"/>
            <a:ext cx="1594971" cy="769441"/>
          </a:xfrm>
          <a:prstGeom prst="rect">
            <a:avLst/>
          </a:prstGeom>
          <a:noFill/>
        </p:spPr>
        <p:txBody>
          <a:bodyPr wrap="square" rtlCol="0">
            <a:spAutoFit/>
          </a:bodyPr>
          <a:lstStyle/>
          <a:p>
            <a:pPr algn="ctr"/>
            <a:r>
              <a:rPr lang="en-US" sz="1100" b="1" dirty="0">
                <a:solidFill>
                  <a:schemeClr val="bg1"/>
                </a:solidFill>
              </a:rPr>
              <a:t>Least leveraged of the Most Profitable of Undervalued </a:t>
            </a:r>
          </a:p>
          <a:p>
            <a:pPr algn="ctr"/>
            <a:r>
              <a:rPr lang="en-US" sz="1100" b="1" dirty="0">
                <a:solidFill>
                  <a:schemeClr val="bg1"/>
                </a:solidFill>
              </a:rPr>
              <a:t>Securities</a:t>
            </a:r>
          </a:p>
        </p:txBody>
      </p:sp>
      <p:sp>
        <p:nvSpPr>
          <p:cNvPr id="20" name="TextBox 19">
            <a:extLst>
              <a:ext uri="{FF2B5EF4-FFF2-40B4-BE49-F238E27FC236}">
                <a16:creationId xmlns:a16="http://schemas.microsoft.com/office/drawing/2014/main" id="{73C91431-1E91-409F-B117-0ECFADB24D10}"/>
              </a:ext>
            </a:extLst>
          </p:cNvPr>
          <p:cNvSpPr txBox="1"/>
          <p:nvPr/>
        </p:nvSpPr>
        <p:spPr>
          <a:xfrm>
            <a:off x="2290617" y="955178"/>
            <a:ext cx="4724399" cy="892552"/>
          </a:xfrm>
          <a:prstGeom prst="rect">
            <a:avLst/>
          </a:prstGeom>
          <a:noFill/>
        </p:spPr>
        <p:txBody>
          <a:bodyPr wrap="square" rtlCol="0">
            <a:spAutoFit/>
          </a:bodyPr>
          <a:lstStyle/>
          <a:p>
            <a:pPr algn="ctr"/>
            <a:r>
              <a:rPr lang="en-US" sz="2000" b="1" dirty="0">
                <a:solidFill>
                  <a:srgbClr val="005B99"/>
                </a:solidFill>
              </a:rPr>
              <a:t>Investable Universe</a:t>
            </a:r>
          </a:p>
          <a:p>
            <a:pPr algn="ctr"/>
            <a:r>
              <a:rPr lang="en-US" sz="1400" b="1" dirty="0"/>
              <a:t> (250 Large Cap Stocks with the Highest ESG Ratings within Their Respective Sectors)</a:t>
            </a:r>
            <a:r>
              <a:rPr lang="en-US" b="1" dirty="0"/>
              <a:t> </a:t>
            </a:r>
          </a:p>
        </p:txBody>
      </p:sp>
      <p:sp>
        <p:nvSpPr>
          <p:cNvPr id="21" name="TextBox 20">
            <a:extLst>
              <a:ext uri="{FF2B5EF4-FFF2-40B4-BE49-F238E27FC236}">
                <a16:creationId xmlns:a16="http://schemas.microsoft.com/office/drawing/2014/main" id="{2CBB7093-83D9-4EAF-9A9C-9716EEE3D18E}"/>
              </a:ext>
            </a:extLst>
          </p:cNvPr>
          <p:cNvSpPr txBox="1"/>
          <p:nvPr/>
        </p:nvSpPr>
        <p:spPr>
          <a:xfrm>
            <a:off x="1315510" y="2214581"/>
            <a:ext cx="1028458" cy="430887"/>
          </a:xfrm>
          <a:prstGeom prst="rect">
            <a:avLst/>
          </a:prstGeom>
          <a:noFill/>
        </p:spPr>
        <p:txBody>
          <a:bodyPr wrap="square" rtlCol="0">
            <a:spAutoFit/>
          </a:bodyPr>
          <a:lstStyle/>
          <a:p>
            <a:r>
              <a:rPr lang="en-US" sz="1100" b="1" dirty="0"/>
              <a:t>  Factor 1: </a:t>
            </a:r>
          </a:p>
          <a:p>
            <a:r>
              <a:rPr lang="en-US" sz="1100" b="1" dirty="0">
                <a:solidFill>
                  <a:srgbClr val="005B99"/>
                </a:solidFill>
              </a:rPr>
              <a:t>    Valuation</a:t>
            </a:r>
          </a:p>
        </p:txBody>
      </p:sp>
      <p:sp>
        <p:nvSpPr>
          <p:cNvPr id="22" name="TextBox 21">
            <a:extLst>
              <a:ext uri="{FF2B5EF4-FFF2-40B4-BE49-F238E27FC236}">
                <a16:creationId xmlns:a16="http://schemas.microsoft.com/office/drawing/2014/main" id="{42E327C2-392F-4CD6-AF3B-01F7528729F1}"/>
              </a:ext>
            </a:extLst>
          </p:cNvPr>
          <p:cNvSpPr txBox="1"/>
          <p:nvPr/>
        </p:nvSpPr>
        <p:spPr>
          <a:xfrm>
            <a:off x="1956280" y="3245985"/>
            <a:ext cx="1028458" cy="430887"/>
          </a:xfrm>
          <a:prstGeom prst="rect">
            <a:avLst/>
          </a:prstGeom>
          <a:noFill/>
        </p:spPr>
        <p:txBody>
          <a:bodyPr wrap="square" rtlCol="0">
            <a:spAutoFit/>
          </a:bodyPr>
          <a:lstStyle/>
          <a:p>
            <a:r>
              <a:rPr lang="en-US" sz="1100" b="1" dirty="0"/>
              <a:t>  Factor 2: </a:t>
            </a:r>
          </a:p>
          <a:p>
            <a:r>
              <a:rPr lang="en-US" sz="1100" b="1" dirty="0">
                <a:solidFill>
                  <a:srgbClr val="005B99"/>
                </a:solidFill>
              </a:rPr>
              <a:t>    </a:t>
            </a:r>
            <a:r>
              <a:rPr lang="en-US" sz="1100" b="1" dirty="0">
                <a:solidFill>
                  <a:srgbClr val="88B7E8"/>
                </a:solidFill>
              </a:rPr>
              <a:t>Profitability</a:t>
            </a:r>
          </a:p>
        </p:txBody>
      </p:sp>
      <p:sp>
        <p:nvSpPr>
          <p:cNvPr id="23" name="TextBox 22">
            <a:extLst>
              <a:ext uri="{FF2B5EF4-FFF2-40B4-BE49-F238E27FC236}">
                <a16:creationId xmlns:a16="http://schemas.microsoft.com/office/drawing/2014/main" id="{A6DDE221-923A-479B-964A-BCCBB4F88833}"/>
              </a:ext>
            </a:extLst>
          </p:cNvPr>
          <p:cNvSpPr txBox="1"/>
          <p:nvPr/>
        </p:nvSpPr>
        <p:spPr>
          <a:xfrm>
            <a:off x="2478421" y="4123048"/>
            <a:ext cx="979158" cy="430887"/>
          </a:xfrm>
          <a:prstGeom prst="rect">
            <a:avLst/>
          </a:prstGeom>
          <a:noFill/>
        </p:spPr>
        <p:txBody>
          <a:bodyPr wrap="square" rtlCol="0">
            <a:spAutoFit/>
          </a:bodyPr>
          <a:lstStyle/>
          <a:p>
            <a:r>
              <a:rPr lang="en-US" sz="1100" b="1" dirty="0"/>
              <a:t>  Factor 3: </a:t>
            </a:r>
          </a:p>
          <a:p>
            <a:r>
              <a:rPr lang="en-US" sz="1100" b="1" dirty="0">
                <a:solidFill>
                  <a:schemeClr val="bg1">
                    <a:lumMod val="50000"/>
                  </a:schemeClr>
                </a:solidFill>
              </a:rPr>
              <a:t>    Leverage</a:t>
            </a:r>
          </a:p>
        </p:txBody>
      </p:sp>
      <p:sp>
        <p:nvSpPr>
          <p:cNvPr id="3" name="Rectangle 2">
            <a:extLst>
              <a:ext uri="{FF2B5EF4-FFF2-40B4-BE49-F238E27FC236}">
                <a16:creationId xmlns:a16="http://schemas.microsoft.com/office/drawing/2014/main" id="{CCB7239E-F3A5-489C-8808-FFCFFFD5CC6C}"/>
              </a:ext>
            </a:extLst>
          </p:cNvPr>
          <p:cNvSpPr/>
          <p:nvPr/>
        </p:nvSpPr>
        <p:spPr>
          <a:xfrm>
            <a:off x="3191004" y="5043316"/>
            <a:ext cx="2990357" cy="375296"/>
          </a:xfrm>
          <a:prstGeom prst="rect">
            <a:avLst/>
          </a:prstGeom>
          <a:ln w="28575">
            <a:solidFill>
              <a:srgbClr val="005B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t>25 undervalued high-quality stocks</a:t>
            </a:r>
          </a:p>
        </p:txBody>
      </p:sp>
    </p:spTree>
    <p:extLst>
      <p:ext uri="{BB962C8B-B14F-4D97-AF65-F5344CB8AC3E}">
        <p14:creationId xmlns:p14="http://schemas.microsoft.com/office/powerpoint/2010/main" val="145821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36505-840C-4668-A4DF-10A40E7C300F}"/>
              </a:ext>
            </a:extLst>
          </p:cNvPr>
          <p:cNvSpPr>
            <a:spLocks noGrp="1"/>
          </p:cNvSpPr>
          <p:nvPr>
            <p:ph type="body" sz="quarter" idx="13"/>
          </p:nvPr>
        </p:nvSpPr>
        <p:spPr/>
        <p:txBody>
          <a:bodyPr>
            <a:noAutofit/>
          </a:bodyPr>
          <a:lstStyle/>
          <a:p>
            <a:r>
              <a:rPr lang="en-US" sz="2000" dirty="0" err="1">
                <a:solidFill>
                  <a:srgbClr val="005B99"/>
                </a:solidFill>
              </a:rPr>
              <a:t>TrueAlpha</a:t>
            </a:r>
            <a:r>
              <a:rPr lang="en-US" sz="2000" dirty="0">
                <a:solidFill>
                  <a:srgbClr val="005B99"/>
                </a:solidFill>
                <a:latin typeface="Garamond" panose="02020404030301010803" pitchFamily="18" charset="0"/>
              </a:rPr>
              <a:t>™ ESG</a:t>
            </a:r>
            <a:endParaRPr lang="en-US" sz="2000" dirty="0">
              <a:solidFill>
                <a:srgbClr val="005B99"/>
              </a:solidFill>
            </a:endParaRPr>
          </a:p>
        </p:txBody>
      </p:sp>
      <p:sp>
        <p:nvSpPr>
          <p:cNvPr id="4" name="Slide Number Placeholder 3">
            <a:extLst>
              <a:ext uri="{FF2B5EF4-FFF2-40B4-BE49-F238E27FC236}">
                <a16:creationId xmlns:a16="http://schemas.microsoft.com/office/drawing/2014/main" id="{83BE1DDB-B867-40D8-B369-2049968827CA}"/>
              </a:ext>
            </a:extLst>
          </p:cNvPr>
          <p:cNvSpPr>
            <a:spLocks noGrp="1"/>
          </p:cNvSpPr>
          <p:nvPr>
            <p:ph type="sldNum" sz="quarter" idx="18"/>
          </p:nvPr>
        </p:nvSpPr>
        <p:spPr/>
        <p:txBody>
          <a:bodyPr/>
          <a:lstStyle/>
          <a:p>
            <a:fld id="{256D3EEF-DE4E-429D-8EC4-DDC531AFF587}" type="slidenum">
              <a:rPr lang="en-US" smtClean="0"/>
              <a:pPr/>
              <a:t>9</a:t>
            </a:fld>
            <a:endParaRPr lang="en-US" dirty="0"/>
          </a:p>
        </p:txBody>
      </p:sp>
      <p:sp>
        <p:nvSpPr>
          <p:cNvPr id="7" name="TextBox 6">
            <a:extLst>
              <a:ext uri="{FF2B5EF4-FFF2-40B4-BE49-F238E27FC236}">
                <a16:creationId xmlns:a16="http://schemas.microsoft.com/office/drawing/2014/main" id="{A3E7D3CF-974A-4BF8-886D-11EB8905F76B}"/>
              </a:ext>
            </a:extLst>
          </p:cNvPr>
          <p:cNvSpPr txBox="1"/>
          <p:nvPr/>
        </p:nvSpPr>
        <p:spPr>
          <a:xfrm>
            <a:off x="5165170" y="2365813"/>
            <a:ext cx="3538058" cy="338554"/>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t>Portfolio Characteristics</a:t>
            </a:r>
          </a:p>
        </p:txBody>
      </p:sp>
      <p:sp>
        <p:nvSpPr>
          <p:cNvPr id="8" name="TextBox 7">
            <a:extLst>
              <a:ext uri="{FF2B5EF4-FFF2-40B4-BE49-F238E27FC236}">
                <a16:creationId xmlns:a16="http://schemas.microsoft.com/office/drawing/2014/main" id="{BEC2AAAF-7DFF-417D-82E8-6659D8AAE09D}"/>
              </a:ext>
            </a:extLst>
          </p:cNvPr>
          <p:cNvSpPr txBox="1"/>
          <p:nvPr/>
        </p:nvSpPr>
        <p:spPr>
          <a:xfrm>
            <a:off x="533400" y="1019673"/>
            <a:ext cx="3559816" cy="338554"/>
          </a:xfrm>
          <a:prstGeom prst="rect">
            <a:avLst/>
          </a:prstGeom>
          <a:ln w="127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t>Top 10 Holdings (4/1/2021)</a:t>
            </a:r>
          </a:p>
        </p:txBody>
      </p:sp>
      <p:graphicFrame>
        <p:nvGraphicFramePr>
          <p:cNvPr id="11" name="Table 10">
            <a:extLst>
              <a:ext uri="{FF2B5EF4-FFF2-40B4-BE49-F238E27FC236}">
                <a16:creationId xmlns:a16="http://schemas.microsoft.com/office/drawing/2014/main" id="{3B9FAB0D-8207-448C-9F9A-83E4621AD9A3}"/>
              </a:ext>
            </a:extLst>
          </p:cNvPr>
          <p:cNvGraphicFramePr>
            <a:graphicFrameLocks noGrp="1"/>
          </p:cNvGraphicFramePr>
          <p:nvPr>
            <p:extLst>
              <p:ext uri="{D42A27DB-BD31-4B8C-83A1-F6EECF244321}">
                <p14:modId xmlns:p14="http://schemas.microsoft.com/office/powerpoint/2010/main" val="3773021683"/>
              </p:ext>
            </p:extLst>
          </p:nvPr>
        </p:nvGraphicFramePr>
        <p:xfrm>
          <a:off x="533400" y="1447800"/>
          <a:ext cx="3559816" cy="2458440"/>
        </p:xfrm>
        <a:graphic>
          <a:graphicData uri="http://schemas.openxmlformats.org/drawingml/2006/table">
            <a:tbl>
              <a:tblPr firstRow="1" bandRow="1">
                <a:tableStyleId>{1E171933-4619-4E11-9A3F-F7608DF75F80}</a:tableStyleId>
              </a:tblPr>
              <a:tblGrid>
                <a:gridCol w="2188765">
                  <a:extLst>
                    <a:ext uri="{9D8B030D-6E8A-4147-A177-3AD203B41FA5}">
                      <a16:colId xmlns:a16="http://schemas.microsoft.com/office/drawing/2014/main" val="20000"/>
                    </a:ext>
                  </a:extLst>
                </a:gridCol>
                <a:gridCol w="1371051">
                  <a:extLst>
                    <a:ext uri="{9D8B030D-6E8A-4147-A177-3AD203B41FA5}">
                      <a16:colId xmlns:a16="http://schemas.microsoft.com/office/drawing/2014/main" val="20001"/>
                    </a:ext>
                  </a:extLst>
                </a:gridCol>
              </a:tblGrid>
              <a:tr h="284763">
                <a:tc>
                  <a:txBody>
                    <a:bodyPr/>
                    <a:lstStyle/>
                    <a:p>
                      <a:pPr algn="ctr"/>
                      <a:r>
                        <a:rPr lang="en-US" sz="1200" dirty="0"/>
                        <a:t>Stock</a:t>
                      </a:r>
                      <a:r>
                        <a:rPr lang="en-US" sz="1200" baseline="0" dirty="0"/>
                        <a:t> </a:t>
                      </a:r>
                      <a:endParaRPr lang="en-US" sz="1200" dirty="0">
                        <a:solidFill>
                          <a:schemeClr val="bg1"/>
                        </a:solidFill>
                        <a:latin typeface="+mj-lt"/>
                      </a:endParaRPr>
                    </a:p>
                  </a:txBody>
                  <a:tcPr anchor="b">
                    <a:solidFill>
                      <a:srgbClr val="005B99"/>
                    </a:solidFill>
                  </a:tcPr>
                </a:tc>
                <a:tc>
                  <a:txBody>
                    <a:bodyPr/>
                    <a:lstStyle/>
                    <a:p>
                      <a:pPr algn="ctr"/>
                      <a:r>
                        <a:rPr lang="en-US" sz="1200" dirty="0"/>
                        <a:t>Portfolio Weights (%)</a:t>
                      </a:r>
                      <a:endParaRPr lang="en-US" sz="1200" dirty="0">
                        <a:solidFill>
                          <a:schemeClr val="bg1"/>
                        </a:solidFill>
                        <a:latin typeface="+mj-lt"/>
                      </a:endParaRPr>
                    </a:p>
                  </a:txBody>
                  <a:tcPr anchor="b">
                    <a:solidFill>
                      <a:srgbClr val="005B99"/>
                    </a:solidFill>
                  </a:tcPr>
                </a:tc>
                <a:extLst>
                  <a:ext uri="{0D108BD9-81ED-4DB2-BD59-A6C34878D82A}">
                    <a16:rowId xmlns:a16="http://schemas.microsoft.com/office/drawing/2014/main" val="10000"/>
                  </a:ext>
                </a:extLst>
              </a:tr>
              <a:tr h="200124">
                <a:tc>
                  <a:txBody>
                    <a:bodyPr/>
                    <a:lstStyle/>
                    <a:p>
                      <a:pPr algn="ctr" fontAlgn="b"/>
                      <a:r>
                        <a:rPr lang="en-US" sz="1000" b="0" i="0" u="none" strike="noStrike" dirty="0">
                          <a:solidFill>
                            <a:srgbClr val="000000"/>
                          </a:solidFill>
                          <a:effectLst/>
                          <a:latin typeface="+mj-lt"/>
                        </a:rPr>
                        <a:t>Kimberly-Clark Corporation</a:t>
                      </a:r>
                    </a:p>
                  </a:txBody>
                  <a:tcPr marL="228600" marR="9525" marT="9525" marB="0" anchor="b"/>
                </a:tc>
                <a:tc>
                  <a:txBody>
                    <a:bodyPr/>
                    <a:lstStyle/>
                    <a:p>
                      <a:pPr algn="ctr" fontAlgn="b"/>
                      <a:r>
                        <a:rPr lang="en-US" sz="1000" b="0" i="0" u="none" strike="noStrike">
                          <a:solidFill>
                            <a:srgbClr val="000000"/>
                          </a:solidFill>
                          <a:effectLst/>
                          <a:latin typeface="+mj-lt"/>
                        </a:rPr>
                        <a:t>4.0</a:t>
                      </a:r>
                    </a:p>
                  </a:txBody>
                  <a:tcPr marL="9525" marR="9525" marT="9525" marB="0" anchor="b"/>
                </a:tc>
                <a:extLst>
                  <a:ext uri="{0D108BD9-81ED-4DB2-BD59-A6C34878D82A}">
                    <a16:rowId xmlns:a16="http://schemas.microsoft.com/office/drawing/2014/main" val="10001"/>
                  </a:ext>
                </a:extLst>
              </a:tr>
              <a:tr h="200124">
                <a:tc>
                  <a:txBody>
                    <a:bodyPr/>
                    <a:lstStyle/>
                    <a:p>
                      <a:pPr algn="ctr" fontAlgn="b"/>
                      <a:r>
                        <a:rPr lang="en-US" sz="1000" b="0" i="0" u="none" strike="noStrike" dirty="0">
                          <a:solidFill>
                            <a:srgbClr val="000000"/>
                          </a:solidFill>
                          <a:effectLst/>
                          <a:latin typeface="+mj-lt"/>
                        </a:rPr>
                        <a:t>Laboratory Corporation of America </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02"/>
                  </a:ext>
                </a:extLst>
              </a:tr>
              <a:tr h="200124">
                <a:tc>
                  <a:txBody>
                    <a:bodyPr/>
                    <a:lstStyle/>
                    <a:p>
                      <a:pPr algn="ctr" fontAlgn="b"/>
                      <a:r>
                        <a:rPr lang="en-US" sz="1000" b="0" i="0" u="none" strike="noStrike">
                          <a:solidFill>
                            <a:srgbClr val="000000"/>
                          </a:solidFill>
                          <a:effectLst/>
                          <a:latin typeface="+mj-lt"/>
                        </a:rPr>
                        <a:t>VMware, Inc. Class A</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03"/>
                  </a:ext>
                </a:extLst>
              </a:tr>
              <a:tr h="200124">
                <a:tc>
                  <a:txBody>
                    <a:bodyPr/>
                    <a:lstStyle/>
                    <a:p>
                      <a:pPr algn="ctr" fontAlgn="b"/>
                      <a:r>
                        <a:rPr lang="en-US" sz="1000" b="0" i="0" u="none" strike="noStrike">
                          <a:solidFill>
                            <a:srgbClr val="000000"/>
                          </a:solidFill>
                          <a:effectLst/>
                          <a:latin typeface="+mj-lt"/>
                        </a:rPr>
                        <a:t>Colgate-Palmolive Company</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04"/>
                  </a:ext>
                </a:extLst>
              </a:tr>
              <a:tr h="200124">
                <a:tc>
                  <a:txBody>
                    <a:bodyPr/>
                    <a:lstStyle/>
                    <a:p>
                      <a:pPr algn="ctr" fontAlgn="b"/>
                      <a:r>
                        <a:rPr lang="en-US" sz="1000" b="0" i="0" u="none" strike="noStrike">
                          <a:solidFill>
                            <a:srgbClr val="000000"/>
                          </a:solidFill>
                          <a:effectLst/>
                          <a:latin typeface="+mj-lt"/>
                        </a:rPr>
                        <a:t>Conagra Brands, Inc.</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05"/>
                  </a:ext>
                </a:extLst>
              </a:tr>
              <a:tr h="200124">
                <a:tc>
                  <a:txBody>
                    <a:bodyPr/>
                    <a:lstStyle/>
                    <a:p>
                      <a:pPr algn="ctr" fontAlgn="b"/>
                      <a:r>
                        <a:rPr lang="en-US" sz="1000" b="0" i="0" u="none" strike="noStrike" dirty="0">
                          <a:solidFill>
                            <a:srgbClr val="000000"/>
                          </a:solidFill>
                          <a:effectLst/>
                          <a:latin typeface="+mj-lt"/>
                        </a:rPr>
                        <a:t>Booz Allen Hamilton Holding Co.</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06"/>
                  </a:ext>
                </a:extLst>
              </a:tr>
              <a:tr h="200124">
                <a:tc>
                  <a:txBody>
                    <a:bodyPr/>
                    <a:lstStyle/>
                    <a:p>
                      <a:pPr algn="ctr" fontAlgn="b"/>
                      <a:r>
                        <a:rPr lang="en-US" sz="1000" b="0" i="0" u="none" strike="noStrike">
                          <a:solidFill>
                            <a:srgbClr val="000000"/>
                          </a:solidFill>
                          <a:effectLst/>
                          <a:latin typeface="+mj-lt"/>
                        </a:rPr>
                        <a:t>Waters Corporation</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07"/>
                  </a:ext>
                </a:extLst>
              </a:tr>
              <a:tr h="200124">
                <a:tc>
                  <a:txBody>
                    <a:bodyPr/>
                    <a:lstStyle/>
                    <a:p>
                      <a:pPr algn="ctr" fontAlgn="b"/>
                      <a:r>
                        <a:rPr lang="en-US" sz="1000" b="0" i="0" u="none" strike="noStrike">
                          <a:solidFill>
                            <a:srgbClr val="000000"/>
                          </a:solidFill>
                          <a:effectLst/>
                          <a:latin typeface="+mj-lt"/>
                        </a:rPr>
                        <a:t>Allstate Corporation</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08"/>
                  </a:ext>
                </a:extLst>
              </a:tr>
              <a:tr h="200124">
                <a:tc>
                  <a:txBody>
                    <a:bodyPr/>
                    <a:lstStyle/>
                    <a:p>
                      <a:pPr algn="ctr" fontAlgn="b"/>
                      <a:r>
                        <a:rPr lang="en-US" sz="1000" b="0" i="0" u="none" strike="noStrike">
                          <a:solidFill>
                            <a:srgbClr val="000000"/>
                          </a:solidFill>
                          <a:effectLst/>
                          <a:latin typeface="+mj-lt"/>
                        </a:rPr>
                        <a:t>Quest Diagnostics Incorporated</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09"/>
                  </a:ext>
                </a:extLst>
              </a:tr>
              <a:tr h="200124">
                <a:tc>
                  <a:txBody>
                    <a:bodyPr/>
                    <a:lstStyle/>
                    <a:p>
                      <a:pPr algn="ctr" fontAlgn="b"/>
                      <a:r>
                        <a:rPr lang="en-US" sz="1000" b="0" i="0" u="none" strike="noStrike" dirty="0">
                          <a:solidFill>
                            <a:srgbClr val="000000"/>
                          </a:solidFill>
                          <a:effectLst/>
                          <a:latin typeface="+mj-lt"/>
                        </a:rPr>
                        <a:t>Leidos Holdings, Inc.</a:t>
                      </a:r>
                    </a:p>
                  </a:txBody>
                  <a:tcPr marL="228600" marR="9525" marT="9525" marB="0" anchor="b"/>
                </a:tc>
                <a:tc>
                  <a:txBody>
                    <a:bodyPr/>
                    <a:lstStyle/>
                    <a:p>
                      <a:pPr algn="ctr" fontAlgn="b"/>
                      <a:r>
                        <a:rPr lang="en-US" sz="1000" b="0"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10010"/>
                  </a:ext>
                </a:extLst>
              </a:tr>
            </a:tbl>
          </a:graphicData>
        </a:graphic>
      </p:graphicFrame>
      <p:graphicFrame>
        <p:nvGraphicFramePr>
          <p:cNvPr id="6" name="Table 5">
            <a:extLst>
              <a:ext uri="{FF2B5EF4-FFF2-40B4-BE49-F238E27FC236}">
                <a16:creationId xmlns:a16="http://schemas.microsoft.com/office/drawing/2014/main" id="{2A8BBBA6-3665-47D7-B8A6-19689D807388}"/>
              </a:ext>
            </a:extLst>
          </p:cNvPr>
          <p:cNvGraphicFramePr>
            <a:graphicFrameLocks noGrp="1"/>
          </p:cNvGraphicFramePr>
          <p:nvPr>
            <p:extLst>
              <p:ext uri="{D42A27DB-BD31-4B8C-83A1-F6EECF244321}">
                <p14:modId xmlns:p14="http://schemas.microsoft.com/office/powerpoint/2010/main" val="3226057928"/>
              </p:ext>
            </p:extLst>
          </p:nvPr>
        </p:nvGraphicFramePr>
        <p:xfrm>
          <a:off x="5187629" y="2737813"/>
          <a:ext cx="3515599" cy="3867887"/>
        </p:xfrm>
        <a:graphic>
          <a:graphicData uri="http://schemas.openxmlformats.org/drawingml/2006/table">
            <a:tbl>
              <a:tblPr>
                <a:tableStyleId>{ED083AE6-46FA-4A59-8FB0-9F97EB10719F}</a:tableStyleId>
              </a:tblPr>
              <a:tblGrid>
                <a:gridCol w="1136334">
                  <a:extLst>
                    <a:ext uri="{9D8B030D-6E8A-4147-A177-3AD203B41FA5}">
                      <a16:colId xmlns:a16="http://schemas.microsoft.com/office/drawing/2014/main" val="2094226476"/>
                    </a:ext>
                  </a:extLst>
                </a:gridCol>
                <a:gridCol w="681893">
                  <a:extLst>
                    <a:ext uri="{9D8B030D-6E8A-4147-A177-3AD203B41FA5}">
                      <a16:colId xmlns:a16="http://schemas.microsoft.com/office/drawing/2014/main" val="654156926"/>
                    </a:ext>
                  </a:extLst>
                </a:gridCol>
                <a:gridCol w="922749">
                  <a:extLst>
                    <a:ext uri="{9D8B030D-6E8A-4147-A177-3AD203B41FA5}">
                      <a16:colId xmlns:a16="http://schemas.microsoft.com/office/drawing/2014/main" val="3603747912"/>
                    </a:ext>
                  </a:extLst>
                </a:gridCol>
                <a:gridCol w="774623">
                  <a:extLst>
                    <a:ext uri="{9D8B030D-6E8A-4147-A177-3AD203B41FA5}">
                      <a16:colId xmlns:a16="http://schemas.microsoft.com/office/drawing/2014/main" val="2238285991"/>
                    </a:ext>
                  </a:extLst>
                </a:gridCol>
              </a:tblGrid>
              <a:tr h="630591">
                <a:tc>
                  <a:txBody>
                    <a:bodyPr/>
                    <a:lstStyle/>
                    <a:p>
                      <a:pPr algn="ctr" fontAlgn="b"/>
                      <a:r>
                        <a:rPr lang="en-US" sz="1000" b="1" i="0" u="none" strike="noStrike" dirty="0">
                          <a:solidFill>
                            <a:srgbClr val="FFFFFF"/>
                          </a:solidFill>
                          <a:effectLst/>
                          <a:latin typeface="Garamond" panose="02020404030301010803" pitchFamily="18" charset="0"/>
                        </a:rPr>
                        <a:t>April 1, 2021</a:t>
                      </a:r>
                    </a:p>
                  </a:txBody>
                  <a:tcPr marL="6350" marR="6350" marT="6350" marB="0" anchor="ctr">
                    <a:solidFill>
                      <a:srgbClr val="005B99"/>
                    </a:solidFill>
                  </a:tcPr>
                </a:tc>
                <a:tc>
                  <a:txBody>
                    <a:bodyPr/>
                    <a:lstStyle/>
                    <a:p>
                      <a:pPr algn="ctr" fontAlgn="ctr"/>
                      <a:r>
                        <a:rPr lang="en-US" sz="1000" b="1" i="0" u="none" strike="noStrike" dirty="0">
                          <a:solidFill>
                            <a:schemeClr val="bg1"/>
                          </a:solidFill>
                          <a:effectLst/>
                          <a:latin typeface="+mn-lt"/>
                        </a:rPr>
                        <a:t>Portfolio</a:t>
                      </a:r>
                    </a:p>
                  </a:txBody>
                  <a:tcPr marL="9525" marR="9525" marT="9525" marB="0" anchor="ctr">
                    <a:solidFill>
                      <a:srgbClr val="005B99"/>
                    </a:solidFill>
                  </a:tcPr>
                </a:tc>
                <a:tc>
                  <a:txBody>
                    <a:bodyPr/>
                    <a:lstStyle/>
                    <a:p>
                      <a:pPr algn="ctr" fontAlgn="ctr"/>
                      <a:r>
                        <a:rPr lang="en-US" sz="1000" b="1" u="none" strike="noStrike" dirty="0">
                          <a:solidFill>
                            <a:schemeClr val="bg1"/>
                          </a:solidFill>
                          <a:effectLst/>
                          <a:latin typeface="+mn-lt"/>
                        </a:rPr>
                        <a:t>Refinitiv/S-Network US Large Cap ESG Best Practices Index</a:t>
                      </a:r>
                      <a:endParaRPr lang="en-US" sz="1000" b="1" i="0" u="none" strike="noStrike" dirty="0">
                        <a:solidFill>
                          <a:schemeClr val="bg1"/>
                        </a:solidFill>
                        <a:effectLst/>
                        <a:latin typeface="+mn-lt"/>
                      </a:endParaRPr>
                    </a:p>
                  </a:txBody>
                  <a:tcPr marL="9525" marR="9525" marT="9525" marB="0" anchor="ctr">
                    <a:solidFill>
                      <a:srgbClr val="005B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000" b="1" u="none" strike="noStrike" dirty="0">
                        <a:solidFill>
                          <a:schemeClr val="tx2">
                            <a:lumMod val="20000"/>
                            <a:lumOff val="80000"/>
                          </a:schemeClr>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u="none" strike="noStrike" dirty="0">
                          <a:solidFill>
                            <a:schemeClr val="bg1"/>
                          </a:solidFill>
                          <a:effectLst/>
                          <a:latin typeface="+mn-lt"/>
                        </a:rPr>
                        <a:t>S&amp;P 500 Index ETF (SPY)</a:t>
                      </a:r>
                      <a:endParaRPr lang="en-US" sz="1000" b="1" i="0" u="none" strike="noStrike" dirty="0">
                        <a:solidFill>
                          <a:schemeClr val="bg1"/>
                        </a:solidFill>
                        <a:effectLst/>
                        <a:latin typeface="+mn-lt"/>
                      </a:endParaRPr>
                    </a:p>
                  </a:txBody>
                  <a:tcPr marL="9525" marR="9525" marT="9525" marB="0" anchor="ctr">
                    <a:solidFill>
                      <a:srgbClr val="005B99"/>
                    </a:solidFill>
                  </a:tcPr>
                </a:tc>
                <a:extLst>
                  <a:ext uri="{0D108BD9-81ED-4DB2-BD59-A6C34878D82A}">
                    <a16:rowId xmlns:a16="http://schemas.microsoft.com/office/drawing/2014/main" val="1797828082"/>
                  </a:ext>
                </a:extLst>
              </a:tr>
              <a:tr h="232101">
                <a:tc>
                  <a:txBody>
                    <a:bodyPr/>
                    <a:lstStyle/>
                    <a:p>
                      <a:pPr algn="ctr" fontAlgn="b"/>
                      <a:r>
                        <a:rPr lang="en-US" sz="1000" b="0" i="0" u="none" strike="noStrike" dirty="0">
                          <a:solidFill>
                            <a:srgbClr val="000000"/>
                          </a:solidFill>
                          <a:effectLst/>
                          <a:latin typeface="+mj-lt"/>
                        </a:rPr>
                        <a:t># of Securities</a:t>
                      </a:r>
                    </a:p>
                  </a:txBody>
                  <a:tcPr marL="6350" marR="6350" marT="6350" marB="0" anchor="b"/>
                </a:tc>
                <a:tc>
                  <a:txBody>
                    <a:bodyPr/>
                    <a:lstStyle/>
                    <a:p>
                      <a:pPr algn="ctr" fontAlgn="b"/>
                      <a:r>
                        <a:rPr lang="en-US" sz="1000" b="0" i="0" u="none" strike="noStrike" dirty="0">
                          <a:solidFill>
                            <a:srgbClr val="000000"/>
                          </a:solidFill>
                          <a:effectLst/>
                          <a:latin typeface="+mj-lt"/>
                        </a:rPr>
                        <a:t>25</a:t>
                      </a:r>
                    </a:p>
                  </a:txBody>
                  <a:tcPr marL="9525" marR="9525" marT="9525" marB="0" anchor="b"/>
                </a:tc>
                <a:tc>
                  <a:txBody>
                    <a:bodyPr/>
                    <a:lstStyle/>
                    <a:p>
                      <a:pPr algn="ctr" fontAlgn="b"/>
                      <a:r>
                        <a:rPr lang="en-US" sz="1000" b="0" i="0" u="none" strike="noStrike" dirty="0">
                          <a:solidFill>
                            <a:srgbClr val="000000"/>
                          </a:solidFill>
                          <a:effectLst/>
                          <a:latin typeface="+mj-lt"/>
                        </a:rPr>
                        <a:t>245</a:t>
                      </a:r>
                    </a:p>
                  </a:txBody>
                  <a:tcPr marL="9525" marR="9525" marT="9525" marB="0" anchor="b">
                    <a:solidFill>
                      <a:schemeClr val="bg1"/>
                    </a:solidFill>
                  </a:tcPr>
                </a:tc>
                <a:tc>
                  <a:txBody>
                    <a:bodyPr/>
                    <a:lstStyle/>
                    <a:p>
                      <a:pPr algn="ctr" fontAlgn="b"/>
                      <a:r>
                        <a:rPr lang="en-US" sz="1000" b="0" i="0" u="none" strike="noStrike">
                          <a:solidFill>
                            <a:srgbClr val="000000"/>
                          </a:solidFill>
                          <a:effectLst/>
                          <a:latin typeface="+mj-lt"/>
                        </a:rPr>
                        <a:t>506</a:t>
                      </a:r>
                    </a:p>
                  </a:txBody>
                  <a:tcPr marL="9525" marR="9525" marT="9525" marB="0" anchor="b">
                    <a:solidFill>
                      <a:schemeClr val="bg1"/>
                    </a:solidFill>
                  </a:tcPr>
                </a:tc>
                <a:extLst>
                  <a:ext uri="{0D108BD9-81ED-4DB2-BD59-A6C34878D82A}">
                    <a16:rowId xmlns:a16="http://schemas.microsoft.com/office/drawing/2014/main" val="1773431025"/>
                  </a:ext>
                </a:extLst>
              </a:tr>
              <a:tr h="232101">
                <a:tc>
                  <a:txBody>
                    <a:bodyPr/>
                    <a:lstStyle/>
                    <a:p>
                      <a:pPr algn="ctr" fontAlgn="b"/>
                      <a:r>
                        <a:rPr lang="en-US" sz="1000" b="0" i="0" u="none" strike="noStrike">
                          <a:solidFill>
                            <a:srgbClr val="000000"/>
                          </a:solidFill>
                          <a:effectLst/>
                          <a:latin typeface="+mj-lt"/>
                        </a:rPr>
                        <a:t>Market Capitalization</a:t>
                      </a:r>
                    </a:p>
                  </a:txBody>
                  <a:tcPr marL="6350" marR="6350" marT="6350" marB="0" anchor="b"/>
                </a:tc>
                <a:tc>
                  <a:txBody>
                    <a:bodyPr/>
                    <a:lstStyle/>
                    <a:p>
                      <a:pPr algn="ctr" fontAlgn="b"/>
                      <a:r>
                        <a:rPr lang="en-US" sz="1000" b="0" i="0" u="none" strike="noStrike">
                          <a:solidFill>
                            <a:srgbClr val="000000"/>
                          </a:solidFill>
                          <a:effectLst/>
                          <a:latin typeface="+mj-lt"/>
                        </a:rPr>
                        <a:t>33,241.1</a:t>
                      </a:r>
                    </a:p>
                  </a:txBody>
                  <a:tcPr marL="9525" marR="9525" marT="9525" marB="0" anchor="b"/>
                </a:tc>
                <a:tc>
                  <a:txBody>
                    <a:bodyPr/>
                    <a:lstStyle/>
                    <a:p>
                      <a:pPr algn="ctr" fontAlgn="b"/>
                      <a:r>
                        <a:rPr lang="en-US" sz="1000" b="0" i="0" u="none" strike="noStrike" dirty="0">
                          <a:solidFill>
                            <a:srgbClr val="000000"/>
                          </a:solidFill>
                          <a:effectLst/>
                          <a:latin typeface="+mj-lt"/>
                        </a:rPr>
                        <a:t>279,499.5</a:t>
                      </a:r>
                    </a:p>
                  </a:txBody>
                  <a:tcPr marL="9525" marR="9525" marT="9525" marB="0" anchor="b">
                    <a:solidFill>
                      <a:schemeClr val="bg1"/>
                    </a:solidFill>
                  </a:tcPr>
                </a:tc>
                <a:tc>
                  <a:txBody>
                    <a:bodyPr/>
                    <a:lstStyle/>
                    <a:p>
                      <a:pPr algn="ctr" fontAlgn="b"/>
                      <a:r>
                        <a:rPr lang="en-US" sz="1000" b="0" i="0" u="none" strike="noStrike">
                          <a:solidFill>
                            <a:srgbClr val="000000"/>
                          </a:solidFill>
                          <a:effectLst/>
                          <a:latin typeface="+mj-lt"/>
                        </a:rPr>
                        <a:t>477,018.7</a:t>
                      </a:r>
                    </a:p>
                  </a:txBody>
                  <a:tcPr marL="9525" marR="9525" marT="9525" marB="0" anchor="b">
                    <a:solidFill>
                      <a:schemeClr val="bg1"/>
                    </a:solidFill>
                  </a:tcPr>
                </a:tc>
                <a:extLst>
                  <a:ext uri="{0D108BD9-81ED-4DB2-BD59-A6C34878D82A}">
                    <a16:rowId xmlns:a16="http://schemas.microsoft.com/office/drawing/2014/main" val="4125702475"/>
                  </a:ext>
                </a:extLst>
              </a:tr>
              <a:tr h="232101">
                <a:tc>
                  <a:txBody>
                    <a:bodyPr/>
                    <a:lstStyle/>
                    <a:p>
                      <a:pPr algn="ctr" fontAlgn="b"/>
                      <a:r>
                        <a:rPr lang="en-US" sz="1000" b="0" i="0" u="none" strike="noStrike">
                          <a:solidFill>
                            <a:srgbClr val="000000"/>
                          </a:solidFill>
                          <a:effectLst/>
                          <a:latin typeface="+mj-lt"/>
                        </a:rPr>
                        <a:t>Active Share</a:t>
                      </a:r>
                    </a:p>
                  </a:txBody>
                  <a:tcPr marL="6350" marR="6350" marT="6350" marB="0" anchor="b"/>
                </a:tc>
                <a:tc>
                  <a:txBody>
                    <a:bodyPr/>
                    <a:lstStyle/>
                    <a:p>
                      <a:pPr algn="ctr" fontAlgn="b"/>
                      <a:r>
                        <a:rPr lang="en-US" sz="1000" b="0" i="0" u="none" strike="noStrike" dirty="0">
                          <a:solidFill>
                            <a:srgbClr val="000000"/>
                          </a:solidFill>
                          <a:effectLst/>
                          <a:latin typeface="+mj-lt"/>
                        </a:rPr>
                        <a:t>92.8</a:t>
                      </a:r>
                    </a:p>
                  </a:txBody>
                  <a:tcPr marL="9525" marR="9525" marT="9525" marB="0" anchor="b"/>
                </a:tc>
                <a:tc>
                  <a:txBody>
                    <a:bodyPr/>
                    <a:lstStyle/>
                    <a:p>
                      <a:pPr algn="ctr" fontAlgn="b"/>
                      <a:r>
                        <a:rPr lang="en-US" sz="1000" b="0" i="0" u="none" strike="noStrike" dirty="0">
                          <a:solidFill>
                            <a:srgbClr val="000000"/>
                          </a:solidFill>
                          <a:effectLst/>
                          <a:latin typeface="+mj-lt"/>
                        </a:rPr>
                        <a:t>--</a:t>
                      </a:r>
                    </a:p>
                  </a:txBody>
                  <a:tcPr marL="9525" marR="9525" marT="9525" marB="0" anchor="b">
                    <a:solidFill>
                      <a:schemeClr val="bg1"/>
                    </a:solidFill>
                  </a:tcPr>
                </a:tc>
                <a:tc>
                  <a:txBody>
                    <a:bodyPr/>
                    <a:lstStyle/>
                    <a:p>
                      <a:pPr algn="ctr" fontAlgn="b"/>
                      <a:endParaRPr lang="en-US" sz="1000" b="0" i="0" u="none" strike="noStrike" dirty="0">
                        <a:solidFill>
                          <a:srgbClr val="000000"/>
                        </a:solidFill>
                        <a:effectLst/>
                        <a:latin typeface="+mj-lt"/>
                      </a:endParaRPr>
                    </a:p>
                  </a:txBody>
                  <a:tcPr marL="9525" marR="9525" marT="9525" marB="0" anchor="b">
                    <a:solidFill>
                      <a:schemeClr val="bg1"/>
                    </a:solidFill>
                  </a:tcPr>
                </a:tc>
                <a:extLst>
                  <a:ext uri="{0D108BD9-81ED-4DB2-BD59-A6C34878D82A}">
                    <a16:rowId xmlns:a16="http://schemas.microsoft.com/office/drawing/2014/main" val="828605470"/>
                  </a:ext>
                </a:extLst>
              </a:tr>
              <a:tr h="232101">
                <a:tc>
                  <a:txBody>
                    <a:bodyPr/>
                    <a:lstStyle/>
                    <a:p>
                      <a:pPr algn="ctr" fontAlgn="b"/>
                      <a:r>
                        <a:rPr lang="en-US" sz="1000" b="0" i="0" u="none" strike="noStrike">
                          <a:solidFill>
                            <a:srgbClr val="000000"/>
                          </a:solidFill>
                          <a:effectLst/>
                          <a:latin typeface="+mj-lt"/>
                        </a:rPr>
                        <a:t>Dividend Yield</a:t>
                      </a:r>
                    </a:p>
                  </a:txBody>
                  <a:tcPr marL="6350" marR="6350" marT="6350" marB="0" anchor="b"/>
                </a:tc>
                <a:tc>
                  <a:txBody>
                    <a:bodyPr/>
                    <a:lstStyle/>
                    <a:p>
                      <a:pPr algn="ctr" fontAlgn="b"/>
                      <a:r>
                        <a:rPr lang="en-US" sz="1000" b="0" i="0" u="none" strike="noStrike">
                          <a:solidFill>
                            <a:srgbClr val="000000"/>
                          </a:solidFill>
                          <a:effectLst/>
                          <a:latin typeface="+mj-lt"/>
                        </a:rPr>
                        <a:t>1.1</a:t>
                      </a:r>
                    </a:p>
                  </a:txBody>
                  <a:tcPr marL="9525" marR="9525" marT="9525" marB="0" anchor="b"/>
                </a:tc>
                <a:tc>
                  <a:txBody>
                    <a:bodyPr/>
                    <a:lstStyle/>
                    <a:p>
                      <a:pPr algn="ctr" fontAlgn="b"/>
                      <a:r>
                        <a:rPr lang="en-US" sz="1000" b="0" i="0" u="none" strike="noStrike" dirty="0">
                          <a:solidFill>
                            <a:srgbClr val="000000"/>
                          </a:solidFill>
                          <a:effectLst/>
                          <a:latin typeface="+mj-lt"/>
                        </a:rPr>
                        <a:t>1.6</a:t>
                      </a:r>
                    </a:p>
                  </a:txBody>
                  <a:tcPr marL="9525" marR="9525" marT="9525" marB="0" anchor="b">
                    <a:solidFill>
                      <a:schemeClr val="bg1"/>
                    </a:solidFill>
                  </a:tcPr>
                </a:tc>
                <a:tc>
                  <a:txBody>
                    <a:bodyPr/>
                    <a:lstStyle/>
                    <a:p>
                      <a:pPr algn="ctr" fontAlgn="b"/>
                      <a:r>
                        <a:rPr lang="en-US" sz="1000" b="0" i="0" u="none" strike="noStrike" dirty="0">
                          <a:solidFill>
                            <a:srgbClr val="000000"/>
                          </a:solidFill>
                          <a:effectLst/>
                          <a:latin typeface="+mj-lt"/>
                        </a:rPr>
                        <a:t>1.4</a:t>
                      </a:r>
                    </a:p>
                  </a:txBody>
                  <a:tcPr marL="9525" marR="9525" marT="9525" marB="0" anchor="b">
                    <a:solidFill>
                      <a:schemeClr val="bg1"/>
                    </a:solidFill>
                  </a:tcPr>
                </a:tc>
                <a:extLst>
                  <a:ext uri="{0D108BD9-81ED-4DB2-BD59-A6C34878D82A}">
                    <a16:rowId xmlns:a16="http://schemas.microsoft.com/office/drawing/2014/main" val="3273433056"/>
                  </a:ext>
                </a:extLst>
              </a:tr>
              <a:tr h="232101">
                <a:tc>
                  <a:txBody>
                    <a:bodyPr/>
                    <a:lstStyle/>
                    <a:p>
                      <a:pPr algn="ctr" fontAlgn="b"/>
                      <a:r>
                        <a:rPr lang="en-US" sz="1000" b="0" i="0" u="none" strike="noStrike">
                          <a:solidFill>
                            <a:srgbClr val="000000"/>
                          </a:solidFill>
                          <a:effectLst/>
                          <a:latin typeface="+mj-lt"/>
                        </a:rPr>
                        <a:t>Price/Earnings</a:t>
                      </a:r>
                    </a:p>
                  </a:txBody>
                  <a:tcPr marL="6350" marR="6350" marT="6350" marB="0" anchor="b"/>
                </a:tc>
                <a:tc>
                  <a:txBody>
                    <a:bodyPr/>
                    <a:lstStyle/>
                    <a:p>
                      <a:pPr algn="ctr" fontAlgn="b"/>
                      <a:r>
                        <a:rPr lang="en-US" sz="1000" b="0" i="0" u="none" strike="noStrike">
                          <a:solidFill>
                            <a:srgbClr val="000000"/>
                          </a:solidFill>
                          <a:effectLst/>
                          <a:latin typeface="+mj-lt"/>
                        </a:rPr>
                        <a:t>17.0</a:t>
                      </a:r>
                    </a:p>
                  </a:txBody>
                  <a:tcPr marL="9525" marR="9525" marT="9525" marB="0" anchor="b"/>
                </a:tc>
                <a:tc>
                  <a:txBody>
                    <a:bodyPr/>
                    <a:lstStyle/>
                    <a:p>
                      <a:pPr algn="ctr" fontAlgn="b"/>
                      <a:r>
                        <a:rPr lang="en-US" sz="1000" b="0" i="0" u="none" strike="noStrike" dirty="0">
                          <a:solidFill>
                            <a:srgbClr val="000000"/>
                          </a:solidFill>
                          <a:effectLst/>
                          <a:latin typeface="+mj-lt"/>
                        </a:rPr>
                        <a:t>24.4</a:t>
                      </a:r>
                    </a:p>
                  </a:txBody>
                  <a:tcPr marL="9525" marR="9525" marT="9525" marB="0" anchor="b">
                    <a:solidFill>
                      <a:schemeClr val="bg1"/>
                    </a:solidFill>
                  </a:tcPr>
                </a:tc>
                <a:tc>
                  <a:txBody>
                    <a:bodyPr/>
                    <a:lstStyle/>
                    <a:p>
                      <a:pPr algn="ctr" fontAlgn="b"/>
                      <a:r>
                        <a:rPr lang="en-US" sz="1000" b="0" i="0" u="none" strike="noStrike">
                          <a:solidFill>
                            <a:srgbClr val="000000"/>
                          </a:solidFill>
                          <a:effectLst/>
                          <a:latin typeface="+mj-lt"/>
                        </a:rPr>
                        <a:t>25.4</a:t>
                      </a:r>
                    </a:p>
                  </a:txBody>
                  <a:tcPr marL="9525" marR="9525" marT="9525" marB="0" anchor="b">
                    <a:solidFill>
                      <a:schemeClr val="bg1"/>
                    </a:solidFill>
                  </a:tcPr>
                </a:tc>
                <a:extLst>
                  <a:ext uri="{0D108BD9-81ED-4DB2-BD59-A6C34878D82A}">
                    <a16:rowId xmlns:a16="http://schemas.microsoft.com/office/drawing/2014/main" val="3753245797"/>
                  </a:ext>
                </a:extLst>
              </a:tr>
              <a:tr h="232101">
                <a:tc>
                  <a:txBody>
                    <a:bodyPr/>
                    <a:lstStyle/>
                    <a:p>
                      <a:pPr algn="ctr" fontAlgn="b"/>
                      <a:r>
                        <a:rPr lang="en-US" sz="1000" b="0" i="0" u="none" strike="noStrike">
                          <a:solidFill>
                            <a:srgbClr val="000000"/>
                          </a:solidFill>
                          <a:effectLst/>
                          <a:latin typeface="+mj-lt"/>
                        </a:rPr>
                        <a:t>P/E using FY1 Est</a:t>
                      </a:r>
                    </a:p>
                  </a:txBody>
                  <a:tcPr marL="6350" marR="6350" marT="6350" marB="0" anchor="b"/>
                </a:tc>
                <a:tc>
                  <a:txBody>
                    <a:bodyPr/>
                    <a:lstStyle/>
                    <a:p>
                      <a:pPr algn="ctr" fontAlgn="b"/>
                      <a:r>
                        <a:rPr lang="en-US" sz="1000" b="0" i="0" u="none" strike="noStrike">
                          <a:solidFill>
                            <a:srgbClr val="000000"/>
                          </a:solidFill>
                          <a:effectLst/>
                          <a:latin typeface="+mj-lt"/>
                        </a:rPr>
                        <a:t>16.9</a:t>
                      </a:r>
                    </a:p>
                  </a:txBody>
                  <a:tcPr marL="9525" marR="9525" marT="9525" marB="0" anchor="b"/>
                </a:tc>
                <a:tc>
                  <a:txBody>
                    <a:bodyPr/>
                    <a:lstStyle/>
                    <a:p>
                      <a:pPr algn="ctr" fontAlgn="b"/>
                      <a:r>
                        <a:rPr lang="en-US" sz="1000" b="0" i="0" u="none" strike="noStrike" dirty="0">
                          <a:solidFill>
                            <a:srgbClr val="000000"/>
                          </a:solidFill>
                          <a:effectLst/>
                          <a:latin typeface="+mj-lt"/>
                        </a:rPr>
                        <a:t>20.5</a:t>
                      </a:r>
                    </a:p>
                  </a:txBody>
                  <a:tcPr marL="9525" marR="9525" marT="9525" marB="0" anchor="b">
                    <a:solidFill>
                      <a:schemeClr val="bg1"/>
                    </a:solidFill>
                  </a:tcPr>
                </a:tc>
                <a:tc>
                  <a:txBody>
                    <a:bodyPr/>
                    <a:lstStyle/>
                    <a:p>
                      <a:pPr algn="ctr" fontAlgn="b"/>
                      <a:r>
                        <a:rPr lang="en-US" sz="1000" b="0" i="0" u="none" strike="noStrike">
                          <a:solidFill>
                            <a:srgbClr val="000000"/>
                          </a:solidFill>
                          <a:effectLst/>
                          <a:latin typeface="+mj-lt"/>
                        </a:rPr>
                        <a:t>22.7</a:t>
                      </a:r>
                    </a:p>
                  </a:txBody>
                  <a:tcPr marL="9525" marR="9525" marT="9525" marB="0" anchor="b">
                    <a:solidFill>
                      <a:schemeClr val="bg1"/>
                    </a:solidFill>
                  </a:tcPr>
                </a:tc>
                <a:extLst>
                  <a:ext uri="{0D108BD9-81ED-4DB2-BD59-A6C34878D82A}">
                    <a16:rowId xmlns:a16="http://schemas.microsoft.com/office/drawing/2014/main" val="1960901512"/>
                  </a:ext>
                </a:extLst>
              </a:tr>
              <a:tr h="232101">
                <a:tc>
                  <a:txBody>
                    <a:bodyPr/>
                    <a:lstStyle/>
                    <a:p>
                      <a:pPr algn="ctr" fontAlgn="b"/>
                      <a:r>
                        <a:rPr lang="en-US" sz="1000" b="0" i="0" u="none" strike="noStrike">
                          <a:solidFill>
                            <a:srgbClr val="000000"/>
                          </a:solidFill>
                          <a:effectLst/>
                          <a:latin typeface="+mj-lt"/>
                        </a:rPr>
                        <a:t>P/E using FY2 Est</a:t>
                      </a:r>
                    </a:p>
                  </a:txBody>
                  <a:tcPr marL="6350" marR="6350" marT="6350" marB="0" anchor="b"/>
                </a:tc>
                <a:tc>
                  <a:txBody>
                    <a:bodyPr/>
                    <a:lstStyle/>
                    <a:p>
                      <a:pPr algn="ctr" fontAlgn="b"/>
                      <a:r>
                        <a:rPr lang="en-US" sz="1000" b="0" i="0" u="none" strike="noStrike">
                          <a:solidFill>
                            <a:srgbClr val="000000"/>
                          </a:solidFill>
                          <a:effectLst/>
                          <a:latin typeface="+mj-lt"/>
                        </a:rPr>
                        <a:t>16.5</a:t>
                      </a:r>
                    </a:p>
                  </a:txBody>
                  <a:tcPr marL="9525" marR="9525" marT="9525" marB="0" anchor="b"/>
                </a:tc>
                <a:tc>
                  <a:txBody>
                    <a:bodyPr/>
                    <a:lstStyle/>
                    <a:p>
                      <a:pPr algn="ctr" fontAlgn="b"/>
                      <a:r>
                        <a:rPr lang="en-US" sz="1000" b="0" i="0" u="none" strike="noStrike" dirty="0">
                          <a:solidFill>
                            <a:srgbClr val="000000"/>
                          </a:solidFill>
                          <a:effectLst/>
                          <a:latin typeface="+mj-lt"/>
                        </a:rPr>
                        <a:t>18.4</a:t>
                      </a:r>
                    </a:p>
                  </a:txBody>
                  <a:tcPr marL="9525" marR="9525" marT="9525" marB="0" anchor="b">
                    <a:solidFill>
                      <a:schemeClr val="bg1"/>
                    </a:solidFill>
                  </a:tcPr>
                </a:tc>
                <a:tc>
                  <a:txBody>
                    <a:bodyPr/>
                    <a:lstStyle/>
                    <a:p>
                      <a:pPr algn="ctr" fontAlgn="b"/>
                      <a:r>
                        <a:rPr lang="en-US" sz="1000" b="0" i="0" u="none" strike="noStrike">
                          <a:solidFill>
                            <a:srgbClr val="000000"/>
                          </a:solidFill>
                          <a:effectLst/>
                          <a:latin typeface="+mj-lt"/>
                        </a:rPr>
                        <a:t>20.3</a:t>
                      </a:r>
                    </a:p>
                  </a:txBody>
                  <a:tcPr marL="9525" marR="9525" marT="9525" marB="0" anchor="b">
                    <a:solidFill>
                      <a:schemeClr val="bg1"/>
                    </a:solidFill>
                  </a:tcPr>
                </a:tc>
                <a:extLst>
                  <a:ext uri="{0D108BD9-81ED-4DB2-BD59-A6C34878D82A}">
                    <a16:rowId xmlns:a16="http://schemas.microsoft.com/office/drawing/2014/main" val="1348252316"/>
                  </a:ext>
                </a:extLst>
              </a:tr>
              <a:tr h="288506">
                <a:tc>
                  <a:txBody>
                    <a:bodyPr/>
                    <a:lstStyle/>
                    <a:p>
                      <a:pPr algn="ctr" fontAlgn="b"/>
                      <a:r>
                        <a:rPr lang="en-US" sz="1000" b="0" i="0" u="none" strike="noStrike">
                          <a:solidFill>
                            <a:srgbClr val="000000"/>
                          </a:solidFill>
                          <a:effectLst/>
                          <a:latin typeface="+mj-lt"/>
                        </a:rPr>
                        <a:t>Est 3-5 Yr EPS Growth</a:t>
                      </a:r>
                    </a:p>
                  </a:txBody>
                  <a:tcPr marL="6350" marR="6350" marT="6350" marB="0" anchor="b"/>
                </a:tc>
                <a:tc>
                  <a:txBody>
                    <a:bodyPr/>
                    <a:lstStyle/>
                    <a:p>
                      <a:pPr algn="ctr" fontAlgn="b"/>
                      <a:r>
                        <a:rPr lang="en-US" sz="1000" b="0" i="0" u="none" strike="noStrike">
                          <a:solidFill>
                            <a:srgbClr val="000000"/>
                          </a:solidFill>
                          <a:effectLst/>
                          <a:latin typeface="+mj-lt"/>
                        </a:rPr>
                        <a:t>18.0</a:t>
                      </a:r>
                    </a:p>
                  </a:txBody>
                  <a:tcPr marL="9525" marR="9525" marT="9525" marB="0" anchor="b"/>
                </a:tc>
                <a:tc>
                  <a:txBody>
                    <a:bodyPr/>
                    <a:lstStyle/>
                    <a:p>
                      <a:pPr algn="ctr" fontAlgn="b"/>
                      <a:r>
                        <a:rPr lang="en-US" sz="1000" b="0" i="0" u="none" strike="noStrike" dirty="0">
                          <a:solidFill>
                            <a:srgbClr val="000000"/>
                          </a:solidFill>
                          <a:effectLst/>
                          <a:latin typeface="+mj-lt"/>
                        </a:rPr>
                        <a:t>13.6</a:t>
                      </a:r>
                    </a:p>
                  </a:txBody>
                  <a:tcPr marL="9525" marR="9525" marT="9525" marB="0" anchor="b">
                    <a:solidFill>
                      <a:schemeClr val="bg1"/>
                    </a:solidFill>
                  </a:tcPr>
                </a:tc>
                <a:tc>
                  <a:txBody>
                    <a:bodyPr/>
                    <a:lstStyle/>
                    <a:p>
                      <a:pPr algn="ctr" fontAlgn="b"/>
                      <a:r>
                        <a:rPr lang="en-US" sz="1000" b="0" i="0" u="none" strike="noStrike">
                          <a:solidFill>
                            <a:srgbClr val="000000"/>
                          </a:solidFill>
                          <a:effectLst/>
                          <a:latin typeface="+mj-lt"/>
                        </a:rPr>
                        <a:t>14.8</a:t>
                      </a:r>
                    </a:p>
                  </a:txBody>
                  <a:tcPr marL="9525" marR="9525" marT="9525" marB="0" anchor="b">
                    <a:solidFill>
                      <a:schemeClr val="bg1"/>
                    </a:solidFill>
                  </a:tcPr>
                </a:tc>
                <a:extLst>
                  <a:ext uri="{0D108BD9-81ED-4DB2-BD59-A6C34878D82A}">
                    <a16:rowId xmlns:a16="http://schemas.microsoft.com/office/drawing/2014/main" val="3958663742"/>
                  </a:ext>
                </a:extLst>
              </a:tr>
              <a:tr h="232101">
                <a:tc>
                  <a:txBody>
                    <a:bodyPr/>
                    <a:lstStyle/>
                    <a:p>
                      <a:pPr algn="ctr" fontAlgn="b"/>
                      <a:r>
                        <a:rPr lang="en-US" sz="1000" b="0" i="0" u="none" strike="noStrike">
                          <a:solidFill>
                            <a:srgbClr val="000000"/>
                          </a:solidFill>
                          <a:effectLst/>
                          <a:latin typeface="+mj-lt"/>
                        </a:rPr>
                        <a:t>Price/Cash Flow</a:t>
                      </a:r>
                    </a:p>
                  </a:txBody>
                  <a:tcPr marL="6350" marR="6350" marT="6350" marB="0" anchor="b"/>
                </a:tc>
                <a:tc>
                  <a:txBody>
                    <a:bodyPr/>
                    <a:lstStyle/>
                    <a:p>
                      <a:pPr algn="ctr" fontAlgn="b"/>
                      <a:r>
                        <a:rPr lang="en-US" sz="1000" b="0" i="0" u="none" strike="noStrike">
                          <a:solidFill>
                            <a:srgbClr val="000000"/>
                          </a:solidFill>
                          <a:effectLst/>
                          <a:latin typeface="+mj-lt"/>
                        </a:rPr>
                        <a:t>14.4</a:t>
                      </a:r>
                    </a:p>
                  </a:txBody>
                  <a:tcPr marL="9525" marR="9525" marT="9525" marB="0" anchor="b"/>
                </a:tc>
                <a:tc>
                  <a:txBody>
                    <a:bodyPr/>
                    <a:lstStyle/>
                    <a:p>
                      <a:pPr algn="ctr" fontAlgn="b"/>
                      <a:r>
                        <a:rPr lang="en-US" sz="1000" b="0" i="0" u="none" strike="noStrike" dirty="0">
                          <a:solidFill>
                            <a:srgbClr val="000000"/>
                          </a:solidFill>
                          <a:effectLst/>
                          <a:latin typeface="+mj-lt"/>
                        </a:rPr>
                        <a:t>15.2</a:t>
                      </a:r>
                    </a:p>
                  </a:txBody>
                  <a:tcPr marL="9525" marR="9525" marT="9525" marB="0" anchor="b">
                    <a:solidFill>
                      <a:schemeClr val="bg1"/>
                    </a:solidFill>
                  </a:tcPr>
                </a:tc>
                <a:tc>
                  <a:txBody>
                    <a:bodyPr/>
                    <a:lstStyle/>
                    <a:p>
                      <a:pPr algn="ctr" fontAlgn="b"/>
                      <a:r>
                        <a:rPr lang="en-US" sz="1000" b="0" i="0" u="none" strike="noStrike">
                          <a:solidFill>
                            <a:srgbClr val="000000"/>
                          </a:solidFill>
                          <a:effectLst/>
                          <a:latin typeface="+mj-lt"/>
                        </a:rPr>
                        <a:t>17.1</a:t>
                      </a:r>
                    </a:p>
                  </a:txBody>
                  <a:tcPr marL="9525" marR="9525" marT="9525" marB="0" anchor="b">
                    <a:solidFill>
                      <a:schemeClr val="bg1"/>
                    </a:solidFill>
                  </a:tcPr>
                </a:tc>
                <a:extLst>
                  <a:ext uri="{0D108BD9-81ED-4DB2-BD59-A6C34878D82A}">
                    <a16:rowId xmlns:a16="http://schemas.microsoft.com/office/drawing/2014/main" val="18570634"/>
                  </a:ext>
                </a:extLst>
              </a:tr>
              <a:tr h="232101">
                <a:tc>
                  <a:txBody>
                    <a:bodyPr/>
                    <a:lstStyle/>
                    <a:p>
                      <a:pPr algn="ctr" fontAlgn="b"/>
                      <a:r>
                        <a:rPr lang="en-US" sz="1000" b="0" i="0" u="none" strike="noStrike" dirty="0">
                          <a:solidFill>
                            <a:srgbClr val="000000"/>
                          </a:solidFill>
                          <a:effectLst/>
                          <a:latin typeface="+mj-lt"/>
                        </a:rPr>
                        <a:t>Price/Book</a:t>
                      </a:r>
                    </a:p>
                  </a:txBody>
                  <a:tcPr marL="6350" marR="6350" marT="6350" marB="0" anchor="b"/>
                </a:tc>
                <a:tc>
                  <a:txBody>
                    <a:bodyPr/>
                    <a:lstStyle/>
                    <a:p>
                      <a:pPr algn="ctr" fontAlgn="b"/>
                      <a:r>
                        <a:rPr lang="en-US" sz="1000" b="0" i="0" u="none" strike="noStrike">
                          <a:solidFill>
                            <a:srgbClr val="000000"/>
                          </a:solidFill>
                          <a:effectLst/>
                          <a:latin typeface="+mj-lt"/>
                        </a:rPr>
                        <a:t>4.3</a:t>
                      </a:r>
                    </a:p>
                  </a:txBody>
                  <a:tcPr marL="9525" marR="9525" marT="9525" marB="0" anchor="b"/>
                </a:tc>
                <a:tc>
                  <a:txBody>
                    <a:bodyPr/>
                    <a:lstStyle/>
                    <a:p>
                      <a:pPr algn="ctr" fontAlgn="b"/>
                      <a:r>
                        <a:rPr lang="en-US" sz="1000" b="0" i="0" u="none" strike="noStrike" dirty="0">
                          <a:solidFill>
                            <a:srgbClr val="000000"/>
                          </a:solidFill>
                          <a:effectLst/>
                          <a:latin typeface="+mj-lt"/>
                        </a:rPr>
                        <a:t>4.1</a:t>
                      </a:r>
                    </a:p>
                  </a:txBody>
                  <a:tcPr marL="9525" marR="9525" marT="9525" marB="0" anchor="b">
                    <a:solidFill>
                      <a:schemeClr val="bg1"/>
                    </a:solidFill>
                  </a:tcPr>
                </a:tc>
                <a:tc>
                  <a:txBody>
                    <a:bodyPr/>
                    <a:lstStyle/>
                    <a:p>
                      <a:pPr algn="ctr" fontAlgn="b"/>
                      <a:r>
                        <a:rPr lang="en-US" sz="1000" b="0" i="0" u="none" strike="noStrike" dirty="0">
                          <a:solidFill>
                            <a:srgbClr val="000000"/>
                          </a:solidFill>
                          <a:effectLst/>
                          <a:latin typeface="+mj-lt"/>
                        </a:rPr>
                        <a:t>4.2</a:t>
                      </a:r>
                    </a:p>
                  </a:txBody>
                  <a:tcPr marL="9525" marR="9525" marT="9525" marB="0" anchor="b">
                    <a:solidFill>
                      <a:schemeClr val="bg1"/>
                    </a:solidFill>
                  </a:tcPr>
                </a:tc>
                <a:extLst>
                  <a:ext uri="{0D108BD9-81ED-4DB2-BD59-A6C34878D82A}">
                    <a16:rowId xmlns:a16="http://schemas.microsoft.com/office/drawing/2014/main" val="2610625601"/>
                  </a:ext>
                </a:extLst>
              </a:tr>
              <a:tr h="232101">
                <a:tc>
                  <a:txBody>
                    <a:bodyPr/>
                    <a:lstStyle/>
                    <a:p>
                      <a:pPr algn="ctr" fontAlgn="b"/>
                      <a:r>
                        <a:rPr lang="en-US" sz="1000" b="0" i="0" u="none" strike="noStrike" dirty="0">
                          <a:solidFill>
                            <a:srgbClr val="000000"/>
                          </a:solidFill>
                          <a:effectLst/>
                          <a:latin typeface="+mj-lt"/>
                        </a:rPr>
                        <a:t>Price/Sales</a:t>
                      </a:r>
                    </a:p>
                  </a:txBody>
                  <a:tcPr marL="6350" marR="6350" marT="6350" marB="0" anchor="b"/>
                </a:tc>
                <a:tc>
                  <a:txBody>
                    <a:bodyPr/>
                    <a:lstStyle/>
                    <a:p>
                      <a:pPr algn="ctr" fontAlgn="b"/>
                      <a:r>
                        <a:rPr lang="en-US" sz="1000" b="0" i="0" u="none" strike="noStrike" dirty="0">
                          <a:solidFill>
                            <a:srgbClr val="000000"/>
                          </a:solidFill>
                          <a:effectLst/>
                          <a:latin typeface="+mj-lt"/>
                        </a:rPr>
                        <a:t>2.0</a:t>
                      </a:r>
                    </a:p>
                  </a:txBody>
                  <a:tcPr marL="9525" marR="9525" marT="9525" marB="0" anchor="b"/>
                </a:tc>
                <a:tc>
                  <a:txBody>
                    <a:bodyPr/>
                    <a:lstStyle/>
                    <a:p>
                      <a:pPr algn="ctr" fontAlgn="b"/>
                      <a:r>
                        <a:rPr lang="en-US" sz="1000" b="0" i="0" u="none" strike="noStrike" dirty="0">
                          <a:solidFill>
                            <a:srgbClr val="000000"/>
                          </a:solidFill>
                          <a:effectLst/>
                          <a:latin typeface="+mj-lt"/>
                        </a:rPr>
                        <a:t>2.7</a:t>
                      </a:r>
                    </a:p>
                  </a:txBody>
                  <a:tcPr marL="9525" marR="9525" marT="9525" marB="0" anchor="b">
                    <a:solidFill>
                      <a:schemeClr val="bg1"/>
                    </a:solidFill>
                  </a:tcPr>
                </a:tc>
                <a:tc>
                  <a:txBody>
                    <a:bodyPr/>
                    <a:lstStyle/>
                    <a:p>
                      <a:pPr algn="ctr" fontAlgn="b"/>
                      <a:r>
                        <a:rPr lang="en-US" sz="1000" b="0" i="0" u="none" strike="noStrike" dirty="0">
                          <a:solidFill>
                            <a:srgbClr val="000000"/>
                          </a:solidFill>
                          <a:effectLst/>
                          <a:latin typeface="+mj-lt"/>
                        </a:rPr>
                        <a:t>3.1</a:t>
                      </a:r>
                    </a:p>
                  </a:txBody>
                  <a:tcPr marL="9525" marR="9525" marT="9525" marB="0" anchor="b">
                    <a:solidFill>
                      <a:schemeClr val="bg1"/>
                    </a:solidFill>
                  </a:tcPr>
                </a:tc>
                <a:extLst>
                  <a:ext uri="{0D108BD9-81ED-4DB2-BD59-A6C34878D82A}">
                    <a16:rowId xmlns:a16="http://schemas.microsoft.com/office/drawing/2014/main" val="3905056424"/>
                  </a:ext>
                </a:extLst>
              </a:tr>
              <a:tr h="232101">
                <a:tc>
                  <a:txBody>
                    <a:bodyPr/>
                    <a:lstStyle/>
                    <a:p>
                      <a:pPr algn="ctr" fontAlgn="b"/>
                      <a:r>
                        <a:rPr lang="en-US" sz="1000" b="0" i="0" u="none" strike="noStrike" dirty="0">
                          <a:solidFill>
                            <a:srgbClr val="000000"/>
                          </a:solidFill>
                          <a:effectLst/>
                          <a:latin typeface="+mj-lt"/>
                        </a:rPr>
                        <a:t>ROE</a:t>
                      </a:r>
                    </a:p>
                  </a:txBody>
                  <a:tcPr marL="6350" marR="6350" marT="6350" marB="0" anchor="b"/>
                </a:tc>
                <a:tc>
                  <a:txBody>
                    <a:bodyPr/>
                    <a:lstStyle/>
                    <a:p>
                      <a:pPr algn="ctr" fontAlgn="b"/>
                      <a:r>
                        <a:rPr lang="en-US" sz="1000" b="0" i="0" u="none" strike="noStrike" dirty="0">
                          <a:solidFill>
                            <a:srgbClr val="000000"/>
                          </a:solidFill>
                          <a:effectLst/>
                          <a:latin typeface="+mj-lt"/>
                        </a:rPr>
                        <a:t>27.2</a:t>
                      </a:r>
                    </a:p>
                  </a:txBody>
                  <a:tcPr marL="9525" marR="9525" marT="9525" marB="0" anchor="b"/>
                </a:tc>
                <a:tc>
                  <a:txBody>
                    <a:bodyPr/>
                    <a:lstStyle/>
                    <a:p>
                      <a:pPr algn="ctr" fontAlgn="b"/>
                      <a:r>
                        <a:rPr lang="en-US" sz="1000" b="0" i="0" u="none" strike="noStrike" dirty="0">
                          <a:solidFill>
                            <a:srgbClr val="000000"/>
                          </a:solidFill>
                          <a:effectLst/>
                          <a:latin typeface="+mj-lt"/>
                        </a:rPr>
                        <a:t>22.3</a:t>
                      </a:r>
                    </a:p>
                  </a:txBody>
                  <a:tcPr marL="9525" marR="9525" marT="9525" marB="0" anchor="b">
                    <a:solidFill>
                      <a:schemeClr val="bg1"/>
                    </a:solidFill>
                  </a:tcPr>
                </a:tc>
                <a:tc>
                  <a:txBody>
                    <a:bodyPr/>
                    <a:lstStyle/>
                    <a:p>
                      <a:pPr algn="ctr" fontAlgn="b"/>
                      <a:r>
                        <a:rPr lang="en-US" sz="1000" b="0" i="0" u="none" strike="noStrike" dirty="0">
                          <a:solidFill>
                            <a:srgbClr val="000000"/>
                          </a:solidFill>
                          <a:effectLst/>
                          <a:latin typeface="+mj-lt"/>
                        </a:rPr>
                        <a:t>23.1</a:t>
                      </a:r>
                    </a:p>
                  </a:txBody>
                  <a:tcPr marL="9525" marR="9525" marT="9525" marB="0" anchor="b">
                    <a:solidFill>
                      <a:schemeClr val="bg1"/>
                    </a:solidFill>
                  </a:tcPr>
                </a:tc>
                <a:extLst>
                  <a:ext uri="{0D108BD9-81ED-4DB2-BD59-A6C34878D82A}">
                    <a16:rowId xmlns:a16="http://schemas.microsoft.com/office/drawing/2014/main" val="1068350548"/>
                  </a:ext>
                </a:extLst>
              </a:tr>
              <a:tr h="232101">
                <a:tc>
                  <a:txBody>
                    <a:bodyPr/>
                    <a:lstStyle/>
                    <a:p>
                      <a:pPr algn="ctr" fontAlgn="b"/>
                      <a:r>
                        <a:rPr lang="en-US" sz="1000" b="0" i="0" u="none" strike="noStrike" dirty="0">
                          <a:solidFill>
                            <a:srgbClr val="000000"/>
                          </a:solidFill>
                          <a:effectLst/>
                          <a:latin typeface="+mj-lt"/>
                        </a:rPr>
                        <a:t>LT Debt to Capital</a:t>
                      </a:r>
                    </a:p>
                  </a:txBody>
                  <a:tcPr marL="6350" marR="6350" marT="6350" marB="0" anchor="b"/>
                </a:tc>
                <a:tc>
                  <a:txBody>
                    <a:bodyPr/>
                    <a:lstStyle/>
                    <a:p>
                      <a:pPr algn="ctr" fontAlgn="b"/>
                      <a:r>
                        <a:rPr lang="en-US" sz="1000" b="0" i="0" u="none" strike="noStrike" dirty="0">
                          <a:solidFill>
                            <a:srgbClr val="000000"/>
                          </a:solidFill>
                          <a:effectLst/>
                          <a:latin typeface="+mj-lt"/>
                        </a:rPr>
                        <a:t>51.3</a:t>
                      </a:r>
                    </a:p>
                  </a:txBody>
                  <a:tcPr marL="9525" marR="9525" marT="9525" marB="0" anchor="b"/>
                </a:tc>
                <a:tc>
                  <a:txBody>
                    <a:bodyPr/>
                    <a:lstStyle/>
                    <a:p>
                      <a:pPr algn="ctr" fontAlgn="b"/>
                      <a:r>
                        <a:rPr lang="en-US" sz="1000" b="0" i="0" u="none" strike="noStrike" dirty="0">
                          <a:solidFill>
                            <a:srgbClr val="000000"/>
                          </a:solidFill>
                          <a:effectLst/>
                          <a:latin typeface="+mj-lt"/>
                        </a:rPr>
                        <a:t>47.9</a:t>
                      </a:r>
                    </a:p>
                  </a:txBody>
                  <a:tcPr marL="9525" marR="9525" marT="9525" marB="0" anchor="b">
                    <a:solidFill>
                      <a:schemeClr val="bg1"/>
                    </a:solidFill>
                  </a:tcPr>
                </a:tc>
                <a:tc>
                  <a:txBody>
                    <a:bodyPr/>
                    <a:lstStyle/>
                    <a:p>
                      <a:pPr algn="ctr" fontAlgn="b"/>
                      <a:r>
                        <a:rPr lang="en-US" sz="1000" b="0" i="0" u="none" strike="noStrike" dirty="0">
                          <a:solidFill>
                            <a:srgbClr val="000000"/>
                          </a:solidFill>
                          <a:effectLst/>
                          <a:latin typeface="+mj-lt"/>
                        </a:rPr>
                        <a:t>44.7</a:t>
                      </a:r>
                    </a:p>
                  </a:txBody>
                  <a:tcPr marL="9525" marR="9525" marT="9525" marB="0" anchor="b">
                    <a:solidFill>
                      <a:schemeClr val="bg1"/>
                    </a:solidFill>
                  </a:tcPr>
                </a:tc>
                <a:extLst>
                  <a:ext uri="{0D108BD9-81ED-4DB2-BD59-A6C34878D82A}">
                    <a16:rowId xmlns:a16="http://schemas.microsoft.com/office/drawing/2014/main" val="1008401238"/>
                  </a:ext>
                </a:extLst>
              </a:tr>
            </a:tbl>
          </a:graphicData>
        </a:graphic>
      </p:graphicFrame>
      <p:sp>
        <p:nvSpPr>
          <p:cNvPr id="3" name="TextBox 2">
            <a:extLst>
              <a:ext uri="{FF2B5EF4-FFF2-40B4-BE49-F238E27FC236}">
                <a16:creationId xmlns:a16="http://schemas.microsoft.com/office/drawing/2014/main" id="{8B5FF585-82DF-4CE7-A5D1-1C233ECC0497}"/>
              </a:ext>
            </a:extLst>
          </p:cNvPr>
          <p:cNvSpPr txBox="1"/>
          <p:nvPr/>
        </p:nvSpPr>
        <p:spPr>
          <a:xfrm>
            <a:off x="5165171" y="1019673"/>
            <a:ext cx="3538057" cy="1231106"/>
          </a:xfrm>
          <a:prstGeom prst="rect">
            <a:avLst/>
          </a:prstGeom>
          <a:noFill/>
          <a:ln w="19050">
            <a:solidFill>
              <a:schemeClr val="accent4">
                <a:lumMod val="75000"/>
              </a:schemeClr>
            </a:solidFill>
          </a:ln>
        </p:spPr>
        <p:txBody>
          <a:bodyPr wrap="square" rtlCol="0">
            <a:spAutoFit/>
          </a:bodyPr>
          <a:lstStyle/>
          <a:p>
            <a:r>
              <a:rPr lang="en-US" sz="1600" b="1" dirty="0"/>
              <a:t>Portfolio Construction Rule: </a:t>
            </a:r>
          </a:p>
          <a:p>
            <a:pPr marL="285750" indent="-285750">
              <a:buFont typeface="Wingdings" panose="05000000000000000000" pitchFamily="2" charset="2"/>
              <a:buChar char="§"/>
            </a:pPr>
            <a:r>
              <a:rPr lang="en-US" sz="1400" dirty="0"/>
              <a:t>Equally-weighted portfolio</a:t>
            </a:r>
          </a:p>
          <a:p>
            <a:pPr marL="285750" indent="-285750">
              <a:buFont typeface="Wingdings" panose="05000000000000000000" pitchFamily="2" charset="2"/>
              <a:buChar char="§"/>
            </a:pPr>
            <a:r>
              <a:rPr lang="en-US" sz="1400" dirty="0"/>
              <a:t> Maximum 6 stocks each sector</a:t>
            </a:r>
          </a:p>
          <a:p>
            <a:pPr marL="285750" indent="-285750">
              <a:buFont typeface="Wingdings" panose="05000000000000000000" pitchFamily="2" charset="2"/>
              <a:buChar char="§"/>
            </a:pPr>
            <a:r>
              <a:rPr lang="en-US" sz="1400" dirty="0"/>
              <a:t> Match roughly the index weights among three groups</a:t>
            </a:r>
          </a:p>
        </p:txBody>
      </p:sp>
      <p:graphicFrame>
        <p:nvGraphicFramePr>
          <p:cNvPr id="12" name="Chart 11">
            <a:extLst>
              <a:ext uri="{FF2B5EF4-FFF2-40B4-BE49-F238E27FC236}">
                <a16:creationId xmlns:a16="http://schemas.microsoft.com/office/drawing/2014/main" id="{60A0EE3E-3656-4375-88FD-490838181C84}"/>
              </a:ext>
            </a:extLst>
          </p:cNvPr>
          <p:cNvGraphicFramePr/>
          <p:nvPr>
            <p:extLst>
              <p:ext uri="{D42A27DB-BD31-4B8C-83A1-F6EECF244321}">
                <p14:modId xmlns:p14="http://schemas.microsoft.com/office/powerpoint/2010/main" val="1808411149"/>
              </p:ext>
            </p:extLst>
          </p:nvPr>
        </p:nvGraphicFramePr>
        <p:xfrm>
          <a:off x="533400" y="4114800"/>
          <a:ext cx="3657600" cy="2458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093870"/>
      </p:ext>
    </p:extLst>
  </p:cSld>
  <p:clrMapOvr>
    <a:masterClrMapping/>
  </p:clrMapOvr>
</p:sld>
</file>

<file path=ppt/theme/theme1.xml><?xml version="1.0" encoding="utf-8"?>
<a:theme xmlns:a="http://schemas.openxmlformats.org/drawingml/2006/main" name="Pitchbook">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E11A3C3ED5CC4E880A259924D770E6" ma:contentTypeVersion="11" ma:contentTypeDescription="Create a new document." ma:contentTypeScope="" ma:versionID="ff761a70b68ae6302887f405188a1563">
  <xsd:schema xmlns:xsd="http://www.w3.org/2001/XMLSchema" xmlns:xs="http://www.w3.org/2001/XMLSchema" xmlns:p="http://schemas.microsoft.com/office/2006/metadata/properties" xmlns:ns2="120e5064-7369-4348-a105-b86f86e50280" xmlns:ns3="25cf6a32-04ed-46b2-96bf-872979549e00" targetNamespace="http://schemas.microsoft.com/office/2006/metadata/properties" ma:root="true" ma:fieldsID="5c79715884b871d777bcb74f9b79d3b1" ns2:_="" ns3:_="">
    <xsd:import namespace="120e5064-7369-4348-a105-b86f86e50280"/>
    <xsd:import namespace="25cf6a32-04ed-46b2-96bf-872979549e0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e5064-7369-4348-a105-b86f86e502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cf6a32-04ed-46b2-96bf-872979549e0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05E3F-0F8C-4C25-BA4E-6C324F06D8EC}">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120e5064-7369-4348-a105-b86f86e50280"/>
    <ds:schemaRef ds:uri="http://purl.org/dc/terms/"/>
    <ds:schemaRef ds:uri="http://schemas.openxmlformats.org/package/2006/metadata/core-properties"/>
    <ds:schemaRef ds:uri="25cf6a32-04ed-46b2-96bf-872979549e00"/>
    <ds:schemaRef ds:uri="http://www.w3.org/XML/1998/namespace"/>
  </ds:schemaRefs>
</ds:datastoreItem>
</file>

<file path=customXml/itemProps2.xml><?xml version="1.0" encoding="utf-8"?>
<ds:datastoreItem xmlns:ds="http://schemas.openxmlformats.org/officeDocument/2006/customXml" ds:itemID="{860191D0-0EEF-4727-BEA5-300542E5506F}">
  <ds:schemaRefs>
    <ds:schemaRef ds:uri="http://schemas.microsoft.com/sharepoint/v3/contenttype/forms"/>
  </ds:schemaRefs>
</ds:datastoreItem>
</file>

<file path=customXml/itemProps3.xml><?xml version="1.0" encoding="utf-8"?>
<ds:datastoreItem xmlns:ds="http://schemas.openxmlformats.org/officeDocument/2006/customXml" ds:itemID="{22045B06-3721-4ADD-AFDD-C07D50FE4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0e5064-7369-4348-a105-b86f86e50280"/>
    <ds:schemaRef ds:uri="25cf6a32-04ed-46b2-96bf-872979549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1963</Words>
  <Application>Microsoft Office PowerPoint</Application>
  <PresentationFormat>On-screen Show (4:3)</PresentationFormat>
  <Paragraphs>491</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Garamond</vt:lpstr>
      <vt:lpstr>Times New Roman</vt:lpstr>
      <vt:lpstr>Wingdings</vt:lpstr>
      <vt:lpstr>Pitchbook</vt:lpstr>
      <vt:lpstr>Truealpha™ ESG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2013-11-28T19:19:39Z</dcterms:created>
  <dcterms:modified xsi:type="dcterms:W3CDTF">2021-05-28T17:51:24Z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TC101769289990</vt:lpwstr>
  </property>
  <property fmtid="{D5CDD505-2E9C-101B-9397-08002B2CF9AE}" pid="3" name="ContentTypeId">
    <vt:lpwstr>0x0101008AE11A3C3ED5CC4E880A259924D770E6</vt:lpwstr>
  </property>
</Properties>
</file>